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7" r:id="rId3"/>
    <p:sldId id="258" r:id="rId4"/>
    <p:sldId id="259" r:id="rId5"/>
    <p:sldId id="276" r:id="rId6"/>
    <p:sldId id="260" r:id="rId7"/>
    <p:sldId id="277" r:id="rId8"/>
    <p:sldId id="261" r:id="rId9"/>
    <p:sldId id="262" r:id="rId10"/>
    <p:sldId id="263" r:id="rId11"/>
    <p:sldId id="305" r:id="rId12"/>
    <p:sldId id="297" r:id="rId13"/>
    <p:sldId id="298" r:id="rId14"/>
    <p:sldId id="264" r:id="rId15"/>
    <p:sldId id="265" r:id="rId16"/>
    <p:sldId id="299" r:id="rId17"/>
    <p:sldId id="266" r:id="rId18"/>
    <p:sldId id="300" r:id="rId19"/>
    <p:sldId id="267" r:id="rId20"/>
    <p:sldId id="278" r:id="rId21"/>
    <p:sldId id="268" r:id="rId22"/>
    <p:sldId id="279" r:id="rId23"/>
    <p:sldId id="269" r:id="rId24"/>
    <p:sldId id="280" r:id="rId25"/>
    <p:sldId id="281" r:id="rId26"/>
    <p:sldId id="270" r:id="rId27"/>
    <p:sldId id="282" r:id="rId28"/>
    <p:sldId id="283" r:id="rId29"/>
    <p:sldId id="301" r:id="rId30"/>
    <p:sldId id="271" r:id="rId31"/>
    <p:sldId id="303" r:id="rId32"/>
    <p:sldId id="302" r:id="rId33"/>
    <p:sldId id="306" r:id="rId34"/>
    <p:sldId id="304" r:id="rId35"/>
    <p:sldId id="272" r:id="rId36"/>
    <p:sldId id="285" r:id="rId37"/>
    <p:sldId id="286" r:id="rId38"/>
    <p:sldId id="292" r:id="rId39"/>
    <p:sldId id="293" r:id="rId40"/>
    <p:sldId id="294" r:id="rId41"/>
    <p:sldId id="273" r:id="rId42"/>
    <p:sldId id="291" r:id="rId43"/>
    <p:sldId id="287" r:id="rId44"/>
    <p:sldId id="288" r:id="rId45"/>
    <p:sldId id="274" r:id="rId46"/>
    <p:sldId id="295" r:id="rId47"/>
    <p:sldId id="296" r:id="rId48"/>
    <p:sldId id="275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33CC"/>
    <a:srgbClr val="FF6600"/>
    <a:srgbClr val="CC0000"/>
    <a:srgbClr val="663300"/>
    <a:srgbClr val="5F5F5F"/>
    <a:srgbClr val="FF99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657600"/>
            <a:ext cx="9144000" cy="762000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495800"/>
            <a:ext cx="9144000" cy="533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 smtClean="0"/>
            </a:lvl1pPr>
          </a:lstStyle>
          <a:p>
            <a:pPr>
              <a:defRPr/>
            </a:pPr>
            <a:fld id="{F9E122B9-7484-4D1B-B406-8C4FE0E3D0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6787A-EFBB-4FE2-BCF6-A0AE4FB02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CFC9E-997D-4C5B-8806-161081F3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50DDF-0448-46D1-9057-2F8CFF3B0A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7463-ACEE-4EFE-A366-0F54A28C2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23CD8-767A-41ED-8728-EAB72E8924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6156F-2CA3-4B4B-AABE-255D36B72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86EA7-2F0F-4E2B-BC39-E9D45166C6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22DDD-D539-4106-9105-459CAFAA5E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EAEF-861A-462F-B46B-529DE0C3D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6DE4D-4CA2-42E0-8FEB-B356B10E0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 smtClean="0">
                <a:latin typeface="Arial" pitchFamily="34" charset="0"/>
              </a:defRPr>
            </a:lvl1pPr>
          </a:lstStyle>
          <a:p>
            <a:pPr>
              <a:defRPr/>
            </a:pPr>
            <a:fld id="{6BE1F531-009F-4265-AC29-51D86628CD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protected.ehost.com/type181r/ForestFestival/FunRun/ClipArt-Runners.gi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1752600"/>
            <a:ext cx="68580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Phrases &amp; Clauses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4191000"/>
            <a:ext cx="5791200" cy="1295400"/>
          </a:xfrm>
        </p:spPr>
        <p:txBody>
          <a:bodyPr/>
          <a:lstStyle/>
          <a:p>
            <a:pPr eaLnBrk="1" hangingPunct="1"/>
            <a:r>
              <a:rPr lang="en-US" smtClean="0"/>
              <a:t>What are they?</a:t>
            </a:r>
          </a:p>
          <a:p>
            <a:pPr eaLnBrk="1" hangingPunct="1"/>
            <a:r>
              <a:rPr lang="en-US" smtClean="0"/>
              <a:t>How are they different?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6858000" cy="685800"/>
          </a:xfrm>
          <a:solidFill>
            <a:srgbClr val="FFC000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4: Noun Phrases</a:t>
            </a:r>
            <a:endParaRPr lang="en-US" sz="40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7162800" cy="4724400"/>
          </a:xfrm>
        </p:spPr>
        <p:txBody>
          <a:bodyPr>
            <a:normAutofit fontScale="92500" lnSpcReduction="10000"/>
          </a:bodyPr>
          <a:lstStyle/>
          <a:p>
            <a:pPr indent="-228600" eaLnBrk="1" hangingPunct="1">
              <a:defRPr/>
            </a:pPr>
            <a:r>
              <a:rPr lang="en-US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Adjective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Noun</a:t>
            </a:r>
            <a:r>
              <a:rPr lang="en-US" dirty="0" smtClean="0"/>
              <a:t> = Noun Phrase</a:t>
            </a:r>
          </a:p>
          <a:p>
            <a:pPr eaLnBrk="1" hangingPunct="1">
              <a:buFontTx/>
              <a:buNone/>
              <a:defRPr/>
            </a:pPr>
            <a:endParaRPr lang="en-US" dirty="0" smtClean="0"/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sz="3200" dirty="0" smtClean="0"/>
              <a:t>The </a:t>
            </a:r>
            <a:r>
              <a:rPr lang="en-US" sz="32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tall </a:t>
            </a:r>
            <a:r>
              <a:rPr lang="en-US" sz="3200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building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sz="3200" dirty="0" smtClean="0"/>
              <a:t>A </a:t>
            </a:r>
            <a:r>
              <a:rPr lang="en-US" sz="32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smoky, crowded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room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sz="32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Screaming, half-naked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toddlers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en-US" sz="3200" u="sng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Nests of yellow and red striped</a:t>
            </a:r>
            <a:r>
              <a:rPr lang="en-US" sz="3200" dirty="0" smtClean="0"/>
              <a:t> </a:t>
            </a:r>
            <a:r>
              <a:rPr lang="en-US" sz="3200" u="sng" dirty="0" smtClean="0">
                <a:solidFill>
                  <a:srgbClr val="3333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snakes</a:t>
            </a:r>
          </a:p>
        </p:txBody>
      </p:sp>
      <p:pic>
        <p:nvPicPr>
          <p:cNvPr id="14337" name="Picture 1" descr="C:\Documents and Settings\lapadmin\Local Settings\Temporary Internet Files\Content.IE5\JXSXPC30\MCj03438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993454">
            <a:off x="5672818" y="5711331"/>
            <a:ext cx="1418377" cy="1250744"/>
          </a:xfrm>
          <a:prstGeom prst="rect">
            <a:avLst/>
          </a:prstGeom>
          <a:noFill/>
        </p:spPr>
      </p:pic>
      <p:pic>
        <p:nvPicPr>
          <p:cNvPr id="8" name="Picture 1" descr="C:\Documents and Settings\lapadmin\Local Settings\Temporary Internet Files\Content.IE5\JXSXPC30\MCj03438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51141">
            <a:off x="3920218" y="5635132"/>
            <a:ext cx="1418377" cy="1250744"/>
          </a:xfrm>
          <a:prstGeom prst="rect">
            <a:avLst/>
          </a:prstGeom>
          <a:noFill/>
        </p:spPr>
      </p:pic>
      <p:pic>
        <p:nvPicPr>
          <p:cNvPr id="9" name="Picture 1" descr="C:\Documents and Settings\lapadmin\Local Settings\Temporary Internet Files\Content.IE5\JXSXPC30\MCj0343839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32346">
            <a:off x="3819374" y="5807426"/>
            <a:ext cx="1418555" cy="1088870"/>
          </a:xfrm>
          <a:prstGeom prst="rect">
            <a:avLst/>
          </a:prstGeom>
          <a:noFill/>
        </p:spPr>
      </p:pic>
      <p:pic>
        <p:nvPicPr>
          <p:cNvPr id="14344" name="Picture 8" descr="C:\Program Files\Microsoft Office\MEDIA\CAGCAT10\j020546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438400"/>
            <a:ext cx="1282647" cy="1276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for a small warning…</a:t>
            </a:r>
            <a:endParaRPr lang="en-US" dirty="0"/>
          </a:p>
        </p:txBody>
      </p:sp>
      <p:pic>
        <p:nvPicPr>
          <p:cNvPr id="6" name="Picture 4" descr="MCj04315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19800" cy="1219200"/>
          </a:xfrm>
        </p:spPr>
        <p:txBody>
          <a:bodyPr/>
          <a:lstStyle/>
          <a:p>
            <a:r>
              <a:rPr lang="en-US" u="sng" dirty="0" smtClean="0"/>
              <a:t>One word</a:t>
            </a:r>
            <a:r>
              <a:rPr lang="en-US" dirty="0" smtClean="0"/>
              <a:t> can make phrases a little tricky: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828800"/>
            <a:ext cx="5410200" cy="4648200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r>
              <a:rPr lang="en-US" sz="28700" dirty="0" smtClean="0">
                <a:solidFill>
                  <a:schemeClr val="accent1"/>
                </a:solidFill>
              </a:rPr>
              <a:t>to</a:t>
            </a:r>
            <a:endParaRPr lang="en-US" sz="28700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Documents and Settings\lapadmin.TC00042835\Local Settings\Temporary Internet Files\Content.IE5\O4XCB0UC\MCj029349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92285" cy="1323137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>
            <a:off x="4114800" y="1524000"/>
            <a:ext cx="6858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858000" cy="685800"/>
          </a:xfrm>
          <a:solidFill>
            <a:schemeClr val="tx1"/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tricky “to”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295400"/>
            <a:ext cx="6172200" cy="5181600"/>
          </a:xfrm>
        </p:spPr>
        <p:txBody>
          <a:bodyPr/>
          <a:lstStyle/>
          <a:p>
            <a:pPr algn="ctr"/>
            <a:r>
              <a:rPr lang="en-US" dirty="0" smtClean="0"/>
              <a:t>The word “</a:t>
            </a:r>
            <a:r>
              <a:rPr lang="en-US" sz="5400" u="sng" dirty="0" smtClean="0">
                <a:solidFill>
                  <a:srgbClr val="FF0000"/>
                </a:solidFill>
              </a:rPr>
              <a:t>to</a:t>
            </a:r>
            <a:r>
              <a:rPr lang="en-US" dirty="0" smtClean="0"/>
              <a:t>” is found in  </a:t>
            </a:r>
            <a:r>
              <a:rPr lang="en-US" sz="3600" dirty="0" smtClean="0">
                <a:latin typeface="Arial Black" pitchFamily="34" charset="0"/>
              </a:rPr>
              <a:t>BOTH </a:t>
            </a:r>
            <a:r>
              <a:rPr lang="en-US" sz="6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prepositional</a:t>
            </a:r>
            <a:r>
              <a:rPr lang="en-US" sz="3200" dirty="0" smtClean="0"/>
              <a:t> </a:t>
            </a:r>
            <a:r>
              <a:rPr lang="en-US" dirty="0" smtClean="0"/>
              <a:t>and </a:t>
            </a:r>
            <a:r>
              <a:rPr lang="en-US" sz="8800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phrases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858000" cy="609600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CAUTION--Don’t mix these up!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743200"/>
            <a:ext cx="6629400" cy="1676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football stadium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sz="2400" i="1" dirty="0" smtClean="0">
                <a:latin typeface="Times New Roman" pitchFamily="18" charset="0"/>
              </a:rPr>
              <a:t>(prepositional)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teacher</a:t>
            </a:r>
            <a:r>
              <a:rPr lang="en-US" dirty="0" smtClean="0"/>
              <a:t> (</a:t>
            </a:r>
            <a:r>
              <a:rPr lang="en-US" i="1" dirty="0" smtClean="0">
                <a:latin typeface="Times New Roman" pitchFamily="18" charset="0"/>
              </a:rPr>
              <a:t>prepositional</a:t>
            </a:r>
            <a:r>
              <a:rPr lang="en-US" dirty="0" smtClean="0"/>
              <a:t>)</a:t>
            </a:r>
          </a:p>
        </p:txBody>
      </p:sp>
      <p:pic>
        <p:nvPicPr>
          <p:cNvPr id="11268" name="Picture 4" descr="MCj04315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914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MCj04347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066800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MCj043475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1430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8200" y="5029200"/>
            <a:ext cx="6629400" cy="1447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run</a:t>
            </a:r>
            <a:r>
              <a:rPr kumimoji="0" lang="en-US" sz="2800" b="1" i="0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mile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finish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my homework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4600" y="2438400"/>
            <a:ext cx="3124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FF00"/>
                </a:solidFill>
                <a:latin typeface="Arial Black" pitchFamily="34" charset="0"/>
              </a:rPr>
              <a:t>Prepositional Phrases: </a:t>
            </a:r>
            <a:endParaRPr lang="en-US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62200" y="4724400"/>
            <a:ext cx="31242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FFFF00"/>
                </a:solidFill>
                <a:latin typeface="Arial Black" pitchFamily="34" charset="0"/>
              </a:rPr>
              <a:t>Infinitive Phrases: </a:t>
            </a:r>
            <a:endParaRPr lang="en-US" u="sng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371600" y="685800"/>
            <a:ext cx="5791200" cy="2362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7200" b="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  <a:cs typeface="Tahoma" pitchFamily="34" charset="0"/>
              </a:rPr>
              <a:t>Clauses: </a:t>
            </a:r>
            <a:br>
              <a:rPr lang="en-US" sz="7200" b="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  <a:cs typeface="Tahoma" pitchFamily="34" charset="0"/>
              </a:rPr>
            </a:br>
            <a:r>
              <a:rPr lang="en-US" sz="4800" b="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oper Black" pitchFamily="18" charset="0"/>
                <a:cs typeface="Tahoma" pitchFamily="34" charset="0"/>
              </a:rPr>
              <a:t> 3 types</a:t>
            </a: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495800"/>
            <a:ext cx="65532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smtClean="0">
                <a:solidFill>
                  <a:srgbClr val="FF0000"/>
                </a:solidFill>
                <a:latin typeface="Impact" pitchFamily="34" charset="0"/>
              </a:rPr>
              <a:t>Have BOTH </a:t>
            </a:r>
            <a:r>
              <a:rPr lang="en-US" sz="4800" b="0" u="sng" dirty="0" smtClean="0">
                <a:solidFill>
                  <a:srgbClr val="FF0000"/>
                </a:solidFill>
                <a:latin typeface="Impact" pitchFamily="34" charset="0"/>
              </a:rPr>
              <a:t>Subject</a:t>
            </a:r>
            <a:r>
              <a:rPr lang="en-US" sz="4800" b="0" dirty="0" smtClean="0">
                <a:solidFill>
                  <a:srgbClr val="FF0000"/>
                </a:solidFill>
                <a:latin typeface="Impact" pitchFamily="34" charset="0"/>
              </a:rPr>
              <a:t> </a:t>
            </a:r>
            <a:r>
              <a:rPr lang="en-US" sz="4000" b="0" dirty="0" smtClean="0">
                <a:solidFill>
                  <a:srgbClr val="FF0000"/>
                </a:solidFill>
                <a:latin typeface="Impact" pitchFamily="34" charset="0"/>
              </a:rPr>
              <a:t>&amp; </a:t>
            </a:r>
            <a:r>
              <a:rPr lang="en-US" sz="4800" b="0" u="sng" dirty="0" smtClean="0">
                <a:solidFill>
                  <a:srgbClr val="FF0000"/>
                </a:solidFill>
                <a:latin typeface="Impact" pitchFamily="34" charset="0"/>
              </a:rPr>
              <a:t>Verb</a:t>
            </a:r>
            <a:endParaRPr lang="en-US" sz="4000" b="0" u="sng" dirty="0" smtClean="0">
              <a:solidFill>
                <a:srgbClr val="FF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Clause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cap="none" dirty="0" smtClean="0">
                <a:latin typeface="Arial" pitchFamily="34" charset="0"/>
                <a:cs typeface="Arial" pitchFamily="34" charset="0"/>
              </a:rPr>
              <a:t>aka:</a:t>
            </a:r>
            <a:r>
              <a:rPr lang="en-US" dirty="0" smtClean="0"/>
              <a:t> </a:t>
            </a:r>
            <a:r>
              <a:rPr lang="en-US" sz="36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SENTENCE</a:t>
            </a:r>
            <a:r>
              <a:rPr lang="en-US" sz="2800" b="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or </a:t>
            </a:r>
            <a:r>
              <a:rPr lang="en-US" sz="36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MAIN </a:t>
            </a:r>
            <a:r>
              <a:rPr lang="en-US" sz="36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CLAUSE</a:t>
            </a:r>
            <a:r>
              <a:rPr lang="en-US" sz="3600" dirty="0" smtClean="0"/>
              <a:t>)</a:t>
            </a:r>
            <a: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Clause #1: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68580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Independent Clause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6781800" cy="4724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en-US" dirty="0" smtClean="0"/>
              <a:t>Independent clauses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have a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subject</a:t>
            </a:r>
            <a:r>
              <a:rPr lang="en-US" dirty="0" smtClean="0">
                <a:latin typeface="Courier New" pitchFamily="49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&amp;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verb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can stand alone</a:t>
            </a:r>
            <a:r>
              <a:rPr lang="en-US" dirty="0" smtClean="0"/>
              <a:t>.</a:t>
            </a:r>
          </a:p>
          <a:p>
            <a:pPr eaLnBrk="1" hangingPunct="1">
              <a:buFontTx/>
              <a:buNone/>
              <a:defRPr/>
            </a:pPr>
            <a:endParaRPr lang="en-US" sz="2400" b="0" dirty="0" smtClean="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Impact" pitchFamily="34" charset="0"/>
            </a:endParaRPr>
          </a:p>
          <a:p>
            <a:pPr algn="ctr" eaLnBrk="1" hangingPunct="1">
              <a:defRPr/>
            </a:pPr>
            <a:r>
              <a:rPr lang="en-US" i="1" dirty="0" smtClean="0">
                <a:latin typeface="Times New Roman" pitchFamily="18" charset="0"/>
              </a:rPr>
              <a:t>Examples:</a:t>
            </a:r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doctor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finished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the examination. </a:t>
            </a:r>
          </a:p>
          <a:p>
            <a:pPr eaLnBrk="1" hangingPunct="1">
              <a:defRPr/>
            </a:pPr>
            <a:r>
              <a:rPr lang="en-US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Students</a:t>
            </a:r>
            <a:r>
              <a:rPr lang="en-US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leave</a:t>
            </a:r>
            <a:r>
              <a:rPr lang="en-US" dirty="0" smtClean="0"/>
              <a:t> campus after class.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dependent Clause</a:t>
            </a:r>
            <a:br>
              <a:rPr lang="en-US" dirty="0" smtClean="0"/>
            </a:br>
            <a:r>
              <a:rPr lang="en-US" sz="2800" dirty="0" smtClean="0"/>
              <a:t>(</a:t>
            </a:r>
            <a:r>
              <a:rPr lang="en-US" sz="2800" cap="none" dirty="0" smtClean="0">
                <a:latin typeface="Arial" pitchFamily="34" charset="0"/>
                <a:cs typeface="Arial" pitchFamily="34" charset="0"/>
              </a:rPr>
              <a:t>aka:</a:t>
            </a:r>
            <a:r>
              <a:rPr lang="en-US" dirty="0" smtClean="0"/>
              <a:t> </a:t>
            </a:r>
            <a:r>
              <a:rPr lang="en-US" sz="2000" dirty="0" smtClean="0"/>
              <a:t>the</a:t>
            </a:r>
            <a:r>
              <a:rPr lang="en-US" dirty="0" smtClean="0"/>
              <a:t> </a:t>
            </a:r>
            <a:r>
              <a:rPr lang="en-US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”</a:t>
            </a:r>
            <a:r>
              <a:rPr lang="en-US" sz="3600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Cliffhanger</a:t>
            </a:r>
            <a:r>
              <a:rPr lang="en-US" sz="3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”</a:t>
            </a:r>
            <a:r>
              <a:rPr lang="en-US" sz="3600" dirty="0" smtClean="0"/>
              <a:t>)</a:t>
            </a:r>
            <a: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Clause #2: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838200"/>
            <a:ext cx="6858000" cy="609600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67818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Dependent clauses have </a:t>
            </a:r>
            <a:r>
              <a:rPr lang="en-US" sz="40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subjects</a:t>
            </a:r>
            <a:r>
              <a:rPr lang="en-US" sz="4000" dirty="0" smtClean="0"/>
              <a:t> &amp; </a:t>
            </a:r>
            <a:r>
              <a:rPr lang="en-US" sz="40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verbs</a:t>
            </a:r>
            <a:r>
              <a:rPr lang="en-US" sz="4000" dirty="0" smtClean="0"/>
              <a:t>, </a:t>
            </a:r>
            <a:r>
              <a:rPr lang="en-US" sz="40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but they cannot stand </a:t>
            </a:r>
            <a:r>
              <a:rPr lang="en-US" sz="4000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alone</a:t>
            </a:r>
            <a:endParaRPr lang="en-US" sz="4000" u="sng" dirty="0" smtClean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u="sng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The main difference: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en-US" sz="60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Phrases</a:t>
            </a:r>
            <a:r>
              <a:rPr lang="en-US" sz="4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4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NOT</a:t>
            </a:r>
            <a:r>
              <a:rPr lang="en-US" sz="4800" dirty="0" smtClean="0"/>
              <a:t> have BOTH a subject &amp; a verb</a:t>
            </a:r>
          </a:p>
          <a:p>
            <a:pPr eaLnBrk="1" hangingPunct="1">
              <a:buSzPct val="70000"/>
              <a:buFont typeface="Wingdings" pitchFamily="2" charset="2"/>
              <a:buChar char="q"/>
              <a:defRPr/>
            </a:pPr>
            <a:r>
              <a:rPr lang="en-US" sz="6000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Clauses</a:t>
            </a:r>
            <a:r>
              <a:rPr lang="en-US" sz="4800" dirty="0" smtClean="0"/>
              <a:t> </a:t>
            </a:r>
            <a:r>
              <a:rPr lang="en-US" sz="48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 HAVE</a:t>
            </a:r>
            <a:r>
              <a:rPr lang="en-US" sz="4800" dirty="0" smtClean="0"/>
              <a:t> BOTH a subject &amp; a verb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6858000" cy="838200"/>
          </a:xfrm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752600"/>
            <a:ext cx="6705600" cy="4419600"/>
          </a:xfrm>
          <a:solidFill>
            <a:schemeClr val="bg1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Dependent clauses usually begin with subordinating conjunctions such as </a:t>
            </a:r>
            <a:r>
              <a:rPr lang="en-US" sz="3200" i="1" dirty="0" smtClean="0">
                <a:solidFill>
                  <a:srgbClr val="000099"/>
                </a:solidFill>
                <a:latin typeface="Bookman Old Style" pitchFamily="18" charset="0"/>
              </a:rPr>
              <a:t>although, because, when, since, if, unless…</a:t>
            </a:r>
            <a:endParaRPr lang="en-US" i="1" dirty="0" smtClean="0">
              <a:solidFill>
                <a:srgbClr val="000099"/>
              </a:solidFill>
              <a:latin typeface="Bookman Old Style" pitchFamily="18" charset="0"/>
            </a:endParaRPr>
          </a:p>
          <a:p>
            <a:pPr algn="ctr" eaLnBrk="1" hangingPunct="1">
              <a:buNone/>
              <a:defRPr/>
            </a:pPr>
            <a:r>
              <a:rPr lang="en-US" i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Examples: </a:t>
            </a:r>
          </a:p>
          <a:p>
            <a:pPr eaLnBrk="1" hangingPunct="1">
              <a:defRPr/>
            </a:pPr>
            <a:r>
              <a:rPr lang="en-US" sz="3200" i="1" dirty="0" smtClean="0">
                <a:solidFill>
                  <a:srgbClr val="000099"/>
                </a:solidFill>
                <a:latin typeface="Bookman Old Style" pitchFamily="18" charset="0"/>
              </a:rPr>
              <a:t>Because</a:t>
            </a:r>
            <a:r>
              <a:rPr lang="en-US" dirty="0" smtClean="0"/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left</a:t>
            </a:r>
            <a:r>
              <a:rPr lang="en-US" sz="3200" dirty="0" smtClean="0"/>
              <a:t> </a:t>
            </a:r>
            <a:r>
              <a:rPr lang="en-US" dirty="0" smtClean="0"/>
              <a:t>early</a:t>
            </a:r>
          </a:p>
          <a:p>
            <a:pPr eaLnBrk="1" hangingPunct="1">
              <a:defRPr/>
            </a:pPr>
            <a:r>
              <a:rPr lang="en-US" sz="3200" i="1" dirty="0" smtClean="0">
                <a:solidFill>
                  <a:srgbClr val="000099"/>
                </a:solidFill>
                <a:latin typeface="Bookman Old Style" pitchFamily="18" charset="0"/>
              </a:rPr>
              <a:t>If</a:t>
            </a:r>
            <a:r>
              <a:rPr lang="en-US" sz="3200" dirty="0" smtClean="0">
                <a:solidFill>
                  <a:srgbClr val="000099"/>
                </a:solidFill>
              </a:rPr>
              <a:t>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we</a:t>
            </a:r>
            <a:r>
              <a:rPr lang="en-US" dirty="0" smtClean="0"/>
              <a:t> </a:t>
            </a:r>
            <a:r>
              <a:rPr lang="en-US" sz="3200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find</a:t>
            </a:r>
            <a:r>
              <a:rPr lang="en-US" dirty="0" smtClean="0"/>
              <a:t> my notebook</a:t>
            </a:r>
          </a:p>
          <a:p>
            <a:pPr eaLnBrk="1" hangingPunct="1">
              <a:buNone/>
              <a:defRPr/>
            </a:pPr>
            <a:endParaRPr lang="en-US" sz="1900" dirty="0" smtClean="0"/>
          </a:p>
          <a:p>
            <a:pPr eaLnBrk="1" hangingPunct="1"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Bookman Old Style" pitchFamily="18" charset="0"/>
              </a:rPr>
              <a:t>Subordinating conjunction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urier New" pitchFamily="49" charset="0"/>
                <a:cs typeface="Courier New" pitchFamily="49" charset="0"/>
              </a:rPr>
              <a:t>subject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 </a:t>
            </a:r>
            <a:r>
              <a:rPr lang="en-US" sz="35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empus Sans ITC" pitchFamily="82" charset="0"/>
              </a:rPr>
              <a:t>verb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…</a:t>
            </a:r>
            <a:endParaRPr lang="en-US" dirty="0" smtClean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9144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69342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Dependent clauses require a complete thought to make them complete…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4000" dirty="0" smtClean="0"/>
              <a:t>Written alone, dependent clauses </a:t>
            </a:r>
            <a:r>
              <a:rPr lang="en-US" sz="4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create suspense</a:t>
            </a:r>
            <a:r>
              <a:rPr lang="en-US" sz="4000" dirty="0" smtClean="0"/>
              <a:t> for what’s to come…like a “</a:t>
            </a:r>
            <a:r>
              <a:rPr lang="en-US" sz="4000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cliffhanger</a:t>
            </a:r>
            <a:r>
              <a:rPr lang="en-US" sz="4000" dirty="0" smtClean="0"/>
              <a:t>”: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dirty="0" smtClean="0"/>
          </a:p>
        </p:txBody>
      </p:sp>
      <p:pic>
        <p:nvPicPr>
          <p:cNvPr id="15364" name="Picture 5" descr="Suspense_cd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648200"/>
            <a:ext cx="1947863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609600"/>
          </a:xfrm>
          <a:ln>
            <a:solidFill>
              <a:schemeClr val="tx2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6934200" cy="47244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u="sng" dirty="0" smtClean="0"/>
              <a:t>Example of a dependent clause: </a:t>
            </a:r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en-US" sz="2000" u="sng" dirty="0" smtClean="0"/>
          </a:p>
          <a:p>
            <a:pPr eaLnBrk="1" hangingPunct="1">
              <a:spcBef>
                <a:spcPts val="0"/>
              </a:spcBef>
              <a:spcAft>
                <a:spcPts val="1200"/>
              </a:spcAft>
              <a:buClr>
                <a:schemeClr val="tx1"/>
              </a:buClr>
              <a:buSzPct val="145000"/>
              <a:buFont typeface="Wingdings" pitchFamily="2" charset="2"/>
              <a:buChar char="N"/>
              <a:defRPr/>
            </a:pPr>
            <a:r>
              <a:rPr lang="en-US" sz="4400" i="1" dirty="0" smtClean="0">
                <a:solidFill>
                  <a:schemeClr val="hlink"/>
                </a:solidFill>
                <a:latin typeface="Bookman Old Style" pitchFamily="18" charset="0"/>
              </a:rPr>
              <a:t>Because</a:t>
            </a:r>
            <a:r>
              <a:rPr lang="en-US" sz="4400" dirty="0" smtClean="0"/>
              <a:t>  a </a:t>
            </a:r>
            <a:r>
              <a:rPr lang="en-US" sz="44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rattlesnake</a:t>
            </a:r>
            <a:r>
              <a:rPr lang="en-US" sz="4400" dirty="0" smtClean="0"/>
              <a:t> </a:t>
            </a:r>
            <a:r>
              <a:rPr lang="en-US" sz="4400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has made</a:t>
            </a:r>
            <a:r>
              <a:rPr lang="en-US" sz="4400" dirty="0" smtClean="0"/>
              <a:t> a home under our bed…</a:t>
            </a:r>
          </a:p>
        </p:txBody>
      </p:sp>
      <p:pic>
        <p:nvPicPr>
          <p:cNvPr id="15365" name="Picture 6" descr="C:\Documents and Settings\lapadmin\Local Settings\Temporary Internet Files\Content.IE5\H27HN030\MCAN00137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876800"/>
            <a:ext cx="11652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8580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6934200" cy="4343400"/>
          </a:xfrm>
        </p:spPr>
        <p:txBody>
          <a:bodyPr>
            <a:normAutofit/>
          </a:bodyPr>
          <a:lstStyle/>
          <a:p>
            <a:pPr eaLnBrk="1" hangingPunct="1">
              <a:buClr>
                <a:schemeClr val="tx1"/>
              </a:buClr>
              <a:buSzPct val="125000"/>
              <a:buNone/>
              <a:defRPr/>
            </a:pPr>
            <a:r>
              <a:rPr lang="en-US" b="0" dirty="0" smtClean="0">
                <a:latin typeface="Britannic Bold" pitchFamily="34" charset="0"/>
              </a:rPr>
              <a:t>Dependent clauses often begin or end sentences: </a:t>
            </a:r>
          </a:p>
          <a:p>
            <a:pPr eaLnBrk="1" hangingPunct="1">
              <a:buClr>
                <a:schemeClr val="tx1"/>
              </a:buClr>
              <a:buSzPct val="125000"/>
              <a:buFont typeface="Wingdings" pitchFamily="2" charset="2"/>
              <a:buChar char="N"/>
              <a:defRPr/>
            </a:pPr>
            <a:r>
              <a:rPr lang="en-US" u="sng" dirty="0" smtClean="0">
                <a:solidFill>
                  <a:schemeClr val="hlink"/>
                </a:solidFill>
                <a:latin typeface="Bookman Old Style" pitchFamily="18" charset="0"/>
              </a:rPr>
              <a:t>Because</a:t>
            </a:r>
            <a:r>
              <a:rPr lang="en-US" u="sng" dirty="0" smtClean="0"/>
              <a:t> a </a:t>
            </a:r>
            <a:r>
              <a:rPr lang="en-US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rattlesnake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has made</a:t>
            </a:r>
            <a:r>
              <a:rPr lang="en-US" u="sng" dirty="0" smtClean="0">
                <a:solidFill>
                  <a:srgbClr val="FF0000"/>
                </a:solidFill>
              </a:rPr>
              <a:t> </a:t>
            </a:r>
            <a:r>
              <a:rPr lang="en-US" u="sng" dirty="0" smtClean="0"/>
              <a:t>a home under our bed</a:t>
            </a:r>
            <a:r>
              <a:rPr lang="en-US" dirty="0" smtClean="0"/>
              <a:t>… (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dependent clause</a:t>
            </a:r>
            <a:r>
              <a:rPr lang="en-US" dirty="0" smtClean="0"/>
              <a:t>)</a:t>
            </a:r>
          </a:p>
          <a:p>
            <a:pPr algn="ctr" eaLnBrk="1" hangingPunct="1">
              <a:buClr>
                <a:schemeClr val="tx1"/>
              </a:buClr>
              <a:buSzPct val="125000"/>
              <a:buNone/>
              <a:defRPr/>
            </a:pPr>
            <a:r>
              <a:rPr lang="en-US" sz="4400" dirty="0" smtClean="0"/>
              <a:t>+</a:t>
            </a:r>
          </a:p>
          <a:p>
            <a:pPr eaLnBrk="1" hangingPunct="1">
              <a:defRPr/>
            </a:pP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We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purchased</a:t>
            </a:r>
            <a:r>
              <a:rPr lang="en-US" dirty="0" smtClean="0"/>
              <a:t> a mongoose to sleep with us. (</a:t>
            </a:r>
            <a:r>
              <a:rPr lang="en-US" sz="20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sentence/main clause</a:t>
            </a:r>
            <a:r>
              <a:rPr lang="en-US" dirty="0" smtClean="0"/>
              <a:t>)</a:t>
            </a:r>
          </a:p>
        </p:txBody>
      </p:sp>
      <p:pic>
        <p:nvPicPr>
          <p:cNvPr id="16388" name="Picture 5" descr="mongo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5105400"/>
            <a:ext cx="2590800" cy="15144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9342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4000" u="sng" dirty="0" smtClean="0">
                <a:solidFill>
                  <a:schemeClr val="hlink"/>
                </a:solidFill>
                <a:latin typeface="Bookman Old Style" pitchFamily="18" charset="0"/>
              </a:rPr>
              <a:t>Because</a:t>
            </a:r>
            <a:r>
              <a:rPr lang="en-US" sz="4000" u="sng" dirty="0" smtClean="0"/>
              <a:t> a </a:t>
            </a:r>
            <a:r>
              <a:rPr lang="en-US" sz="40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rattlesnake</a:t>
            </a:r>
            <a:r>
              <a:rPr lang="en-US" sz="4000" u="sng" dirty="0" smtClean="0"/>
              <a:t>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has made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sz="4000" u="sng" dirty="0" smtClean="0"/>
              <a:t>a home under our bed</a:t>
            </a:r>
            <a:r>
              <a:rPr lang="en-US" sz="4000" dirty="0" smtClean="0"/>
              <a:t>, 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we purchased a mongoose to sleep with us. </a:t>
            </a:r>
          </a:p>
        </p:txBody>
      </p:sp>
      <p:pic>
        <p:nvPicPr>
          <p:cNvPr id="35846" name="Picture 6" descr="http://www3.freeze.com/Clipart/Animals/mongoose_m.gif"/>
          <p:cNvPicPr>
            <a:picLocks noChangeAspect="1" noChangeArrowheads="1"/>
          </p:cNvPicPr>
          <p:nvPr/>
        </p:nvPicPr>
        <p:blipFill>
          <a:blip r:embed="rId2" cstate="print"/>
          <a:srcRect t="20000" b="23333"/>
          <a:stretch>
            <a:fillRect/>
          </a:stretch>
        </p:blipFill>
        <p:spPr bwMode="auto">
          <a:xfrm>
            <a:off x="2743200" y="4953000"/>
            <a:ext cx="3048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990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162800" cy="38862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SzPct val="130000"/>
              <a:buFont typeface="Wingdings" pitchFamily="2" charset="2"/>
              <a:buChar char="N"/>
              <a:defRPr/>
            </a:pPr>
            <a:r>
              <a:rPr lang="en-US" sz="4000" dirty="0" smtClean="0">
                <a:latin typeface="Arial" pitchFamily="34" charset="0"/>
                <a:cs typeface="Arial" pitchFamily="34" charset="0"/>
              </a:rPr>
              <a:t>We purchased a mongoose to sleep with us </a:t>
            </a:r>
            <a:r>
              <a:rPr lang="en-US" sz="4000" u="sng" dirty="0" smtClean="0">
                <a:solidFill>
                  <a:srgbClr val="0070C0"/>
                </a:solidFill>
                <a:latin typeface="Bookman Old Style" pitchFamily="18" charset="0"/>
                <a:cs typeface="Arial" pitchFamily="34" charset="0"/>
              </a:rPr>
              <a:t>b</a:t>
            </a:r>
            <a:r>
              <a:rPr lang="en-US" sz="4000" u="sng" dirty="0" smtClean="0">
                <a:solidFill>
                  <a:schemeClr val="hlink"/>
                </a:solidFill>
                <a:latin typeface="Bookman Old Style" pitchFamily="18" charset="0"/>
              </a:rPr>
              <a:t>ecause</a:t>
            </a:r>
            <a:r>
              <a:rPr lang="en-US" sz="4000" u="sng" dirty="0" smtClean="0"/>
              <a:t> a </a:t>
            </a:r>
            <a:r>
              <a:rPr lang="en-US" sz="40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rattlesnake</a:t>
            </a:r>
            <a:r>
              <a:rPr lang="en-US" sz="4000" u="sng" dirty="0" smtClean="0"/>
              <a:t> </a:t>
            </a:r>
            <a:r>
              <a:rPr lang="en-US" sz="4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has made</a:t>
            </a:r>
            <a:r>
              <a:rPr lang="en-US" sz="4000" u="sng" dirty="0" smtClean="0">
                <a:solidFill>
                  <a:srgbClr val="FF0000"/>
                </a:solidFill>
              </a:rPr>
              <a:t> </a:t>
            </a:r>
            <a:r>
              <a:rPr lang="en-US" sz="4000" u="sng" dirty="0" smtClean="0"/>
              <a:t>a home under our bed</a:t>
            </a:r>
            <a:r>
              <a:rPr lang="en-US" sz="4000" dirty="0" smtClean="0"/>
              <a:t>. 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6" name="Picture 6" descr="http://www3.freeze.com/Clipart/Animals/mongoose_m.gif"/>
          <p:cNvPicPr>
            <a:picLocks noChangeAspect="1" noChangeArrowheads="1"/>
          </p:cNvPicPr>
          <p:nvPr/>
        </p:nvPicPr>
        <p:blipFill>
          <a:blip r:embed="rId2" cstate="print"/>
          <a:srcRect t="20000" b="23333"/>
          <a:stretch>
            <a:fillRect/>
          </a:stretch>
        </p:blipFill>
        <p:spPr bwMode="auto">
          <a:xfrm>
            <a:off x="2743200" y="4953000"/>
            <a:ext cx="3048000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62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Wide Latin" pitchFamily="18" charset="0"/>
              </a:rPr>
              <a:t>Examples of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6934200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hlink"/>
                </a:solidFill>
                <a:latin typeface="Bookman Old Style" pitchFamily="18" charset="0"/>
              </a:rPr>
              <a:t>Although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I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spent</a:t>
            </a:r>
            <a:r>
              <a:rPr lang="en-US" dirty="0" smtClean="0"/>
              <a:t> three hours studying,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hlink"/>
                </a:solidFill>
                <a:latin typeface="Bookman Old Style" pitchFamily="18" charset="0"/>
              </a:rPr>
              <a:t>Because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children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had hidden</a:t>
            </a:r>
            <a:r>
              <a:rPr lang="en-US" dirty="0" smtClean="0"/>
              <a:t> the key,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(</a:t>
            </a:r>
            <a:r>
              <a:rPr lang="en-US" i="1" dirty="0" smtClean="0">
                <a:latin typeface="Times New Roman" pitchFamily="18" charset="0"/>
              </a:rPr>
              <a:t>Note how each of these requires something to follow it.</a:t>
            </a:r>
            <a:r>
              <a:rPr lang="en-US" dirty="0" smtClean="0"/>
              <a:t>) </a:t>
            </a:r>
          </a:p>
        </p:txBody>
      </p:sp>
      <p:pic>
        <p:nvPicPr>
          <p:cNvPr id="7169" name="Picture 1" descr="C:\Documents and Settings\lapadmin\Local Settings\Temporary Internet Files\Content.IE5\JXSXPC30\MCj0157093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676400"/>
            <a:ext cx="1371600" cy="1189091"/>
          </a:xfrm>
          <a:prstGeom prst="rect">
            <a:avLst/>
          </a:prstGeom>
          <a:noFill/>
        </p:spPr>
      </p:pic>
      <p:pic>
        <p:nvPicPr>
          <p:cNvPr id="7170" name="Picture 2" descr="C:\Documents and Settings\lapadmin\Local Settings\Temporary Internet Files\Content.IE5\G1H75TGC\MCj0433903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982414">
            <a:off x="3990343" y="3574238"/>
            <a:ext cx="1371600" cy="17076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762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smtClean="0">
                <a:latin typeface="Wide Latin" pitchFamily="18" charset="0"/>
              </a:rPr>
              <a:t>Examples of </a:t>
            </a:r>
            <a:r>
              <a:rPr lang="en-US" sz="2400" u="sng" smtClean="0">
                <a:effectLst>
                  <a:outerShdw blurRad="38100" dist="38100" dir="2700000" algn="tl">
                    <a:srgbClr val="C0C0C0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7924800" cy="5791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hlink"/>
                </a:solidFill>
                <a:latin typeface="Bookman Old Style" pitchFamily="18" charset="0"/>
              </a:rPr>
              <a:t>If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students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sign up </a:t>
            </a:r>
            <a:r>
              <a:rPr lang="en-US" dirty="0" smtClean="0"/>
              <a:t>early,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hlink"/>
                </a:solidFill>
                <a:latin typeface="Bookman Old Style" pitchFamily="18" charset="0"/>
              </a:rPr>
              <a:t>Unless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weather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prevents</a:t>
            </a:r>
            <a:r>
              <a:rPr lang="en-US" dirty="0" smtClean="0"/>
              <a:t> travel,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>
                <a:solidFill>
                  <a:schemeClr val="hlink"/>
                </a:solidFill>
                <a:latin typeface="Bookman Old Style" pitchFamily="18" charset="0"/>
              </a:rPr>
              <a:t>When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everyone</a:t>
            </a:r>
            <a:r>
              <a:rPr lang="en-US" sz="18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Tempus Sans ITC" pitchFamily="82" charset="0"/>
              </a:rPr>
              <a:t>finished</a:t>
            </a:r>
            <a:r>
              <a:rPr lang="en-US" dirty="0" smtClean="0"/>
              <a:t> dinner,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(</a:t>
            </a:r>
            <a:r>
              <a:rPr lang="en-US" sz="2400" i="1" dirty="0" smtClean="0">
                <a:latin typeface="Times New Roman" pitchFamily="18" charset="0"/>
              </a:rPr>
              <a:t>Note how each of these requires something to follow it.</a:t>
            </a:r>
            <a:r>
              <a:rPr lang="en-US" sz="2400" dirty="0" smtClean="0"/>
              <a:t>) </a:t>
            </a:r>
          </a:p>
        </p:txBody>
      </p:sp>
      <p:pic>
        <p:nvPicPr>
          <p:cNvPr id="39942" name="Picture 6" descr="C:\Documents and Settings\lapadmin\Local Settings\Temporary Internet Files\Content.IE5\46URFSF5\MPj04118310000[1].jpg"/>
          <p:cNvPicPr>
            <a:picLocks noChangeAspect="1" noChangeArrowheads="1"/>
          </p:cNvPicPr>
          <p:nvPr/>
        </p:nvPicPr>
        <p:blipFill>
          <a:blip r:embed="rId2" cstate="print"/>
          <a:srcRect b="32224"/>
          <a:stretch>
            <a:fillRect/>
          </a:stretch>
        </p:blipFill>
        <p:spPr bwMode="auto">
          <a:xfrm flipH="1">
            <a:off x="5029200" y="1524000"/>
            <a:ext cx="2895600" cy="1204589"/>
          </a:xfrm>
          <a:prstGeom prst="rect">
            <a:avLst/>
          </a:prstGeom>
          <a:noFill/>
        </p:spPr>
      </p:pic>
      <p:pic>
        <p:nvPicPr>
          <p:cNvPr id="39943" name="Picture 7" descr="C:\Documents and Settings\lapadmin\Local Settings\Temporary Internet Files\Content.IE5\WHL1DPRP\MCj0295597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352800"/>
            <a:ext cx="1478733" cy="1038131"/>
          </a:xfrm>
          <a:prstGeom prst="rect">
            <a:avLst/>
          </a:prstGeom>
          <a:noFill/>
        </p:spPr>
      </p:pic>
      <p:pic>
        <p:nvPicPr>
          <p:cNvPr id="39945" name="Picture 9" descr="C:\Documents and Settings\lapadmin\Local Settings\Temporary Internet Files\Content.IE5\O2F28GGM\MCj0406220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76800"/>
            <a:ext cx="1350067" cy="12098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686800" cy="10668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Wide Latin" pitchFamily="18" charset="0"/>
              </a:rPr>
              <a:t>Examples of </a:t>
            </a:r>
            <a:r>
              <a:rPr lang="en-US" sz="24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Wide Latin" pitchFamily="18" charset="0"/>
              </a:rPr>
              <a:t>Dependent Clauses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153400" cy="50292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200" i="1" dirty="0" smtClean="0">
                <a:solidFill>
                  <a:schemeClr val="hlink"/>
                </a:solidFill>
                <a:latin typeface="Bookman Old Style" pitchFamily="18" charset="0"/>
              </a:rPr>
              <a:t>After</a:t>
            </a:r>
            <a:r>
              <a:rPr lang="en-US" sz="3200" dirty="0" smtClean="0"/>
              <a:t> the </a:t>
            </a:r>
            <a:r>
              <a:rPr lang="en-US" sz="32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schedule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  <a:latin typeface="Tempus Sans ITC" pitchFamily="82" charset="0"/>
              </a:rPr>
              <a:t>is published</a:t>
            </a:r>
            <a:r>
              <a:rPr lang="en-US" sz="3200" dirty="0" smtClean="0"/>
              <a:t>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3600" i="1" dirty="0" smtClean="0">
                <a:solidFill>
                  <a:schemeClr val="hlink"/>
                </a:solidFill>
                <a:latin typeface="Bookman Old Style" pitchFamily="18" charset="0"/>
              </a:rPr>
              <a:t>Before </a:t>
            </a:r>
            <a:r>
              <a:rPr lang="en-US" sz="3600" dirty="0" smtClean="0"/>
              <a:t>a </a:t>
            </a:r>
            <a:r>
              <a:rPr lang="en-US" sz="360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hurricane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rgbClr val="C00000"/>
                </a:solidFill>
                <a:latin typeface="Tempus Sans ITC" pitchFamily="82" charset="0"/>
              </a:rPr>
              <a:t>hits</a:t>
            </a:r>
            <a:r>
              <a:rPr lang="en-US" sz="3600" dirty="0" smtClean="0"/>
              <a:t> an area,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sz="2400" dirty="0" smtClean="0"/>
              <a:t>(</a:t>
            </a:r>
            <a:r>
              <a:rPr lang="en-US" sz="2400" i="1" dirty="0" smtClean="0">
                <a:latin typeface="Times New Roman" pitchFamily="18" charset="0"/>
              </a:rPr>
              <a:t>Note how each of these requires something to follow it.</a:t>
            </a:r>
            <a:r>
              <a:rPr lang="en-US" sz="2400" dirty="0" smtClean="0"/>
              <a:t>) </a:t>
            </a:r>
          </a:p>
        </p:txBody>
      </p:sp>
      <p:pic>
        <p:nvPicPr>
          <p:cNvPr id="38915" name="Picture 3" descr="C:\Documents and Settings\lapadmin\Local Settings\Temporary Internet Files\Content.IE5\UC22UEEI\MCj019886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057400"/>
            <a:ext cx="1460609" cy="1493067"/>
          </a:xfrm>
          <a:prstGeom prst="rect">
            <a:avLst/>
          </a:prstGeom>
          <a:noFill/>
        </p:spPr>
      </p:pic>
      <p:pic>
        <p:nvPicPr>
          <p:cNvPr id="38916" name="Picture 4" descr="C:\Documents and Settings\lapadmin\Local Settings\Temporary Internet Files\Content.IE5\46URFSF5\MCSY00877_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4495800"/>
            <a:ext cx="1219200" cy="12179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12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Relative Clause</a:t>
            </a:r>
            <a:br>
              <a:rPr lang="en-US" dirty="0" smtClean="0"/>
            </a:br>
            <a:r>
              <a:rPr lang="en-US" sz="3600" dirty="0" smtClean="0"/>
              <a:t> </a:t>
            </a:r>
            <a:r>
              <a:rPr lang="en-US" sz="3600" dirty="0" smtClean="0"/>
              <a:t> </a:t>
            </a:r>
            <a:r>
              <a:rPr lang="en-US" sz="4400" dirty="0" smtClean="0"/>
              <a:t>(</a:t>
            </a:r>
            <a:r>
              <a:rPr lang="en-US" sz="4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who, Which, That</a:t>
            </a:r>
            <a:r>
              <a:rPr lang="en-US" sz="4900" dirty="0" smtClean="0"/>
              <a:t> </a:t>
            </a:r>
            <a:r>
              <a:rPr lang="en-US" sz="4900" dirty="0" smtClean="0"/>
              <a:t>)</a:t>
            </a:r>
            <a: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/>
            </a:r>
            <a:br>
              <a:rPr lang="en-US" b="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Clause #3: 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676400"/>
            <a:ext cx="6400800" cy="2362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PHRASES:</a:t>
            </a:r>
            <a:br>
              <a:rPr lang="en-US" sz="6000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en-US" sz="4000" smtClean="0">
                <a:latin typeface="Bookman Old Style" pitchFamily="18" charset="0"/>
              </a:rPr>
              <a:t>4 Types</a:t>
            </a:r>
            <a:br>
              <a:rPr lang="en-US" sz="4000" smtClean="0">
                <a:latin typeface="Bookman Old Style" pitchFamily="18" charset="0"/>
              </a:rPr>
            </a:br>
            <a:endParaRPr lang="en-US" sz="4000" smtClean="0">
              <a:latin typeface="Bookman Old Style" pitchFamily="18" charset="0"/>
            </a:endParaRP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Subject &amp; Verb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580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Relative Clauses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6477000" cy="5181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4400" dirty="0" smtClean="0">
                <a:solidFill>
                  <a:srgbClr val="000099"/>
                </a:solidFill>
              </a:rPr>
              <a:t>Relative clauses are easy to recognize.</a:t>
            </a:r>
          </a:p>
          <a:p>
            <a:pPr eaLnBrk="1" hangingPunct="1">
              <a:defRPr/>
            </a:pPr>
            <a:r>
              <a:rPr lang="en-US" sz="4400" dirty="0" smtClean="0"/>
              <a:t>They begin with </a:t>
            </a: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WHO</a:t>
            </a:r>
            <a:r>
              <a:rPr lang="en-US" sz="4400" dirty="0" smtClean="0"/>
              <a:t>, </a:t>
            </a: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WHICH</a:t>
            </a:r>
            <a:r>
              <a:rPr lang="en-US" sz="4400" dirty="0" smtClean="0"/>
              <a:t>, or </a:t>
            </a: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THAT</a:t>
            </a:r>
            <a:r>
              <a:rPr lang="en-US" sz="4400" dirty="0" smtClean="0"/>
              <a:t>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580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Relative Clauses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010400" cy="3276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buNone/>
              <a:defRPr/>
            </a:pPr>
            <a:r>
              <a:rPr lang="en-US" sz="5400" dirty="0" smtClean="0">
                <a:solidFill>
                  <a:srgbClr val="000099"/>
                </a:solidFill>
                <a:latin typeface="Times New Roman" pitchFamily="18" charset="0"/>
              </a:rPr>
              <a:t>They </a:t>
            </a:r>
            <a:r>
              <a:rPr lang="en-US" sz="5400" dirty="0" smtClean="0">
                <a:solidFill>
                  <a:srgbClr val="000099"/>
                </a:solidFill>
                <a:latin typeface="Times New Roman" pitchFamily="18" charset="0"/>
              </a:rPr>
              <a:t>are </a:t>
            </a:r>
            <a:r>
              <a:rPr lang="en-US" sz="5400" u="sng" dirty="0" smtClean="0">
                <a:solidFill>
                  <a:srgbClr val="000099"/>
                </a:solidFill>
                <a:latin typeface="Times New Roman" pitchFamily="18" charset="0"/>
              </a:rPr>
              <a:t>not questions</a:t>
            </a:r>
            <a:r>
              <a:rPr lang="en-US" sz="5400" dirty="0" smtClean="0">
                <a:solidFill>
                  <a:srgbClr val="000099"/>
                </a:solidFill>
                <a:latin typeface="Times New Roman" pitchFamily="18" charset="0"/>
              </a:rPr>
              <a:t>, but part of sentences.</a:t>
            </a:r>
            <a:r>
              <a:rPr lang="en-US" sz="5400" dirty="0" smtClean="0">
                <a:solidFill>
                  <a:srgbClr val="000099"/>
                </a:solidFill>
              </a:rPr>
              <a:t>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858000" cy="609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Relative Clauses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6629400" cy="51816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Examples</a:t>
            </a:r>
            <a:r>
              <a:rPr lang="en-US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:</a:t>
            </a:r>
          </a:p>
          <a:p>
            <a:pPr eaLnBrk="1" hangingPunct="1"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è"/>
              <a:defRPr/>
            </a:pPr>
            <a:r>
              <a:rPr lang="en-US" dirty="0" smtClean="0"/>
              <a:t>Martin, </a:t>
            </a:r>
            <a:r>
              <a:rPr lang="en-US" b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who usually finishes first</a:t>
            </a:r>
            <a:r>
              <a:rPr lang="en-US" dirty="0" smtClean="0"/>
              <a:t>, was unable to beat my record. </a:t>
            </a:r>
          </a:p>
          <a:p>
            <a:pPr eaLnBrk="1" hangingPunct="1"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è"/>
              <a:defRPr/>
            </a:pPr>
            <a:r>
              <a:rPr lang="en-US" dirty="0" smtClean="0"/>
              <a:t>Pasta, </a:t>
            </a:r>
            <a:r>
              <a:rPr lang="en-US" b="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which used to be included in most diets</a:t>
            </a:r>
            <a:r>
              <a:rPr lang="en-US" dirty="0" smtClean="0"/>
              <a:t>, has been replaced by high-protein foods.</a:t>
            </a:r>
          </a:p>
          <a:p>
            <a:pPr eaLnBrk="1" hangingPunct="1">
              <a:spcAft>
                <a:spcPts val="1800"/>
              </a:spcAft>
              <a:buClr>
                <a:srgbClr val="FFCC00"/>
              </a:buClr>
              <a:buFont typeface="Wingdings" pitchFamily="2" charset="2"/>
              <a:buChar char="è"/>
              <a:defRPr/>
            </a:pPr>
            <a:r>
              <a:rPr lang="en-US" dirty="0" smtClean="0"/>
              <a:t>Toys </a:t>
            </a:r>
            <a:r>
              <a:rPr lang="en-US" b="0" u="sng" dirty="0" smtClean="0">
                <a:solidFill>
                  <a:srgbClr val="C00000"/>
                </a:solidFill>
                <a:latin typeface="Impact" pitchFamily="34" charset="0"/>
              </a:rPr>
              <a:t>that the dog chewed up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smtClean="0"/>
              <a:t>must be thrown away.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897687" cy="1362075"/>
          </a:xfrm>
        </p:spPr>
        <p:txBody>
          <a:bodyPr/>
          <a:lstStyle/>
          <a:p>
            <a:r>
              <a:rPr lang="en-US" dirty="0" smtClean="0"/>
              <a:t>Now for another small warning…</a:t>
            </a:r>
            <a:endParaRPr lang="en-US" dirty="0"/>
          </a:p>
        </p:txBody>
      </p:sp>
      <p:pic>
        <p:nvPicPr>
          <p:cNvPr id="6" name="Picture 4" descr="MCj0431529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019800" cy="1219200"/>
          </a:xfrm>
        </p:spPr>
        <p:txBody>
          <a:bodyPr/>
          <a:lstStyle/>
          <a:p>
            <a:r>
              <a:rPr lang="en-US" u="sng" dirty="0" smtClean="0"/>
              <a:t>2 words </a:t>
            </a:r>
            <a:r>
              <a:rPr lang="en-US" dirty="0" smtClean="0"/>
              <a:t>can make clauses a little tricky: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590800"/>
            <a:ext cx="5410200" cy="3886200"/>
          </a:xfrm>
          <a:solidFill>
            <a:schemeClr val="tx1"/>
          </a:solidFill>
        </p:spPr>
        <p:txBody>
          <a:bodyPr/>
          <a:lstStyle/>
          <a:p>
            <a:pPr algn="ctr">
              <a:buNone/>
            </a:pPr>
            <a:r>
              <a:rPr lang="en-US" sz="8800" dirty="0" smtClean="0">
                <a:solidFill>
                  <a:srgbClr val="FF0000"/>
                </a:solidFill>
              </a:rPr>
              <a:t>Before</a:t>
            </a:r>
          </a:p>
          <a:p>
            <a:pPr algn="ctr">
              <a:buNone/>
            </a:pPr>
            <a:r>
              <a:rPr lang="en-US" sz="8800" dirty="0" smtClean="0">
                <a:solidFill>
                  <a:srgbClr val="000099"/>
                </a:solidFill>
              </a:rPr>
              <a:t>After</a:t>
            </a:r>
            <a:endParaRPr lang="en-US" sz="8800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Documents and Settings\lapadmin.TC00042835\Local Settings\Temporary Internet Files\Content.IE5\O4XCB0UC\MCj029349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28600"/>
            <a:ext cx="892285" cy="1323137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 bwMode="auto">
          <a:xfrm>
            <a:off x="4114800" y="1295400"/>
            <a:ext cx="685800" cy="10668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762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CAUTION--Don’t mix these up!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6934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sz="4400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</a:t>
            </a:r>
            <a:r>
              <a:rPr lang="en-US" sz="4400" dirty="0" smtClean="0"/>
              <a:t> </a:t>
            </a:r>
            <a:r>
              <a:rPr lang="en-US" sz="4400" dirty="0" smtClean="0"/>
              <a:t>and </a:t>
            </a:r>
            <a:r>
              <a:rPr lang="en-US" sz="44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sz="4400" dirty="0" smtClean="0"/>
              <a:t> can appear in either </a:t>
            </a:r>
            <a:r>
              <a:rPr lang="en-US" sz="4400" dirty="0" smtClean="0">
                <a:solidFill>
                  <a:schemeClr val="folHlink"/>
                </a:solidFill>
                <a:latin typeface="Times New Roman" pitchFamily="18" charset="0"/>
              </a:rPr>
              <a:t>prepositional phrases</a:t>
            </a:r>
            <a:r>
              <a:rPr lang="en-US" sz="4400" dirty="0" smtClean="0"/>
              <a:t> or </a:t>
            </a:r>
            <a:r>
              <a:rPr lang="en-US" sz="4400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dependent clauses</a:t>
            </a:r>
            <a:r>
              <a:rPr lang="en-US" sz="4400" dirty="0" smtClean="0"/>
              <a:t>. </a:t>
            </a:r>
          </a:p>
        </p:txBody>
      </p:sp>
      <p:pic>
        <p:nvPicPr>
          <p:cNvPr id="19460" name="Picture 4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j04315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762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CAUTION--Don’t mix these up!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6934200" cy="36576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Prepositional phrases: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storm</a:t>
            </a:r>
          </a:p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alarm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lunch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my nap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work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 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the holiday</a:t>
            </a:r>
          </a:p>
        </p:txBody>
      </p:sp>
      <p:pic>
        <p:nvPicPr>
          <p:cNvPr id="19460" name="Picture 4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j04315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010400" cy="762000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CAUTION--Don’t mix these up!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6934200" cy="3657600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  <a:defRPr/>
            </a:pPr>
            <a:r>
              <a:rPr lang="en-US" sz="3500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Dependent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clauses: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storm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ended</a:t>
            </a:r>
            <a:endParaRPr lang="en-US" u="sng" dirty="0" smtClean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alarm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rang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we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left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work</a:t>
            </a:r>
          </a:p>
          <a:p>
            <a:pPr eaLnBrk="1" hangingPunct="1"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doctor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arrived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after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received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your call</a:t>
            </a:r>
          </a:p>
          <a:p>
            <a:pPr eaLnBrk="1" hangingPunct="1">
              <a:defRPr/>
            </a:pPr>
            <a:r>
              <a:rPr lang="en-US" b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oadway" pitchFamily="82" charset="0"/>
              </a:rPr>
              <a:t>before</a:t>
            </a:r>
            <a:r>
              <a: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judge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makes</a:t>
            </a:r>
            <a:r>
              <a:rPr lang="en-US" dirty="0" smtClean="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his ruling</a:t>
            </a:r>
          </a:p>
        </p:txBody>
      </p:sp>
      <p:pic>
        <p:nvPicPr>
          <p:cNvPr id="19460" name="Picture 4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295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MCj043152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99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6" descr="MCj04347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219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Phrase &amp; Clause Review</a:t>
            </a:r>
            <a:endParaRPr lang="en-US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6858000" cy="914400"/>
          </a:xfrm>
        </p:spPr>
        <p:txBody>
          <a:bodyPr/>
          <a:lstStyle/>
          <a:p>
            <a:pPr algn="ctr"/>
            <a:r>
              <a:rPr lang="en-US" sz="3600" dirty="0" smtClean="0"/>
              <a:t>Phrase &amp; Clause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6934200" cy="4191000"/>
          </a:xfrm>
        </p:spPr>
        <p:txBody>
          <a:bodyPr/>
          <a:lstStyle/>
          <a:p>
            <a:r>
              <a:rPr lang="en-US" sz="7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Q:</a:t>
            </a:r>
            <a:r>
              <a:rPr lang="en-US" sz="4800" dirty="0" smtClean="0">
                <a:solidFill>
                  <a:srgbClr val="000099"/>
                </a:solidFill>
              </a:rPr>
              <a:t> </a:t>
            </a:r>
            <a:r>
              <a:rPr lang="en-US" sz="4800" dirty="0" smtClean="0"/>
              <a:t>What is the </a:t>
            </a:r>
            <a:r>
              <a:rPr lang="en-US" sz="4800" u="sng" dirty="0" smtClean="0">
                <a:solidFill>
                  <a:srgbClr val="FF0000"/>
                </a:solidFill>
              </a:rPr>
              <a:t>main difference</a:t>
            </a:r>
            <a:r>
              <a:rPr lang="en-US" sz="4800" dirty="0" smtClean="0"/>
              <a:t> between phrases &amp; clauses? </a:t>
            </a:r>
            <a:endParaRPr lang="en-US" sz="4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6858000" cy="914400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en-US" sz="4000" dirty="0" smtClean="0">
                <a:solidFill>
                  <a:schemeClr val="accent1"/>
                </a:solidFill>
                <a:latin typeface="Bookman Old Style" pitchFamily="18" charset="0"/>
              </a:rPr>
              <a:t>1: Prepositional Phrase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543800" cy="47244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b="0" dirty="0" smtClean="0"/>
              <a:t>Prepositional Phrase = </a:t>
            </a:r>
            <a:r>
              <a:rPr lang="en-US" sz="3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Preposition</a:t>
            </a:r>
            <a:r>
              <a:rPr lang="en-US" sz="3600" b="0" dirty="0" smtClean="0"/>
              <a:t> + 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Noun</a:t>
            </a: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è"/>
              <a:defRPr/>
            </a:pPr>
            <a:r>
              <a:rPr lang="en-US" sz="2600" b="0" dirty="0" smtClean="0"/>
              <a:t>from the house = </a:t>
            </a:r>
            <a:r>
              <a:rPr lang="en-US" sz="2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from</a:t>
            </a:r>
            <a:r>
              <a:rPr lang="en-US" sz="26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prep)</a:t>
            </a:r>
            <a:r>
              <a:rPr lang="en-US" sz="1400" b="0" dirty="0" smtClean="0"/>
              <a:t> +</a:t>
            </a:r>
            <a:r>
              <a:rPr lang="en-US" sz="2600" b="0" dirty="0" smtClean="0"/>
              <a:t> 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(noun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house</a:t>
            </a:r>
          </a:p>
          <a:p>
            <a:pPr marL="2976563" eaLnBrk="1" hangingPunct="1">
              <a:buClr>
                <a:schemeClr val="folHlink"/>
              </a:buClr>
              <a:buSzPct val="60000"/>
              <a:buFont typeface="Wingdings" pitchFamily="2" charset="2"/>
              <a:buChar char="è"/>
              <a:defRPr/>
            </a:pP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He ran quickly </a:t>
            </a:r>
            <a:r>
              <a:rPr lang="en-US" sz="26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from the house. </a:t>
            </a:r>
          </a:p>
          <a:p>
            <a:pPr eaLnBrk="1" hangingPunct="1">
              <a:buClr>
                <a:schemeClr val="folHlink"/>
              </a:buClr>
              <a:buSzPct val="60000"/>
              <a:buNone/>
              <a:defRPr/>
            </a:pPr>
            <a:endParaRPr lang="en-US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Clr>
                <a:schemeClr val="folHlink"/>
              </a:buClr>
              <a:buSzPct val="60000"/>
              <a:buFont typeface="Wingdings" pitchFamily="2" charset="2"/>
              <a:buChar char="è"/>
              <a:defRPr/>
            </a:pPr>
            <a:r>
              <a:rPr lang="en-US" sz="2600" u="sng" dirty="0" smtClean="0"/>
              <a:t>behind a rock </a:t>
            </a:r>
            <a:r>
              <a:rPr lang="en-US" sz="2600" b="0" dirty="0" smtClean="0"/>
              <a:t>= </a:t>
            </a:r>
            <a:r>
              <a:rPr lang="en-US" sz="260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behind</a:t>
            </a:r>
            <a:r>
              <a:rPr lang="en-US" sz="26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</a:t>
            </a:r>
            <a:r>
              <a:rPr lang="en-US" sz="1400" b="0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prep)</a:t>
            </a:r>
            <a:r>
              <a:rPr lang="en-US" sz="1400" b="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sz="2600" b="0" dirty="0" smtClean="0">
                <a:solidFill>
                  <a:srgbClr val="FF0000"/>
                </a:solidFill>
              </a:rPr>
              <a:t> 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(noun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</a:t>
            </a:r>
            <a:r>
              <a:rPr lang="en-US" sz="14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  <a:r>
              <a:rPr lang="en-US" sz="26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 rock</a:t>
            </a:r>
          </a:p>
          <a:p>
            <a:pPr marL="3152775" lvl="3" eaLnBrk="1" hangingPunct="1">
              <a:buClr>
                <a:schemeClr val="folHlink"/>
              </a:buClr>
              <a:buSzPct val="60000"/>
              <a:buFont typeface="Wingdings" pitchFamily="2" charset="2"/>
              <a:buChar char="è"/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 saw my teacher </a:t>
            </a:r>
            <a:r>
              <a:rPr lang="en-US" sz="2800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behind a rock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</a:p>
        </p:txBody>
      </p:sp>
      <p:pic>
        <p:nvPicPr>
          <p:cNvPr id="5" name="Picture 4" descr="100_0472.jpg"/>
          <p:cNvPicPr>
            <a:picLocks noChangeAspect="1"/>
          </p:cNvPicPr>
          <p:nvPr/>
        </p:nvPicPr>
        <p:blipFill>
          <a:blip r:embed="rId2" cstate="print"/>
          <a:srcRect l="32984" t="30803" r="10733" b="32548"/>
          <a:stretch>
            <a:fillRect/>
          </a:stretch>
        </p:blipFill>
        <p:spPr>
          <a:xfrm rot="7527183">
            <a:off x="2424059" y="5423969"/>
            <a:ext cx="1295400" cy="632637"/>
          </a:xfrm>
          <a:prstGeom prst="rect">
            <a:avLst/>
          </a:prstGeom>
        </p:spPr>
      </p:pic>
      <p:pic>
        <p:nvPicPr>
          <p:cNvPr id="18434" name="Picture 2" descr="Rock"/>
          <p:cNvPicPr>
            <a:picLocks noChangeAspect="1" noChangeArrowheads="1"/>
          </p:cNvPicPr>
          <p:nvPr/>
        </p:nvPicPr>
        <p:blipFill>
          <a:blip r:embed="rId3" cstate="print"/>
          <a:srcRect l="27586"/>
          <a:stretch>
            <a:fillRect/>
          </a:stretch>
        </p:blipFill>
        <p:spPr bwMode="auto">
          <a:xfrm>
            <a:off x="1371600" y="5197492"/>
            <a:ext cx="1600200" cy="1660508"/>
          </a:xfrm>
          <a:prstGeom prst="rect">
            <a:avLst/>
          </a:prstGeom>
          <a:noFill/>
        </p:spPr>
      </p:pic>
      <p:pic>
        <p:nvPicPr>
          <p:cNvPr id="18436" name="Picture 4" descr="http://logo.cafepress.com/7/808270.250497.jpg"/>
          <p:cNvPicPr>
            <a:picLocks noChangeAspect="1" noChangeArrowheads="1"/>
          </p:cNvPicPr>
          <p:nvPr/>
        </p:nvPicPr>
        <p:blipFill>
          <a:blip r:embed="rId4" cstate="print"/>
          <a:srcRect b="20000"/>
          <a:stretch>
            <a:fillRect/>
          </a:stretch>
        </p:blipFill>
        <p:spPr bwMode="auto">
          <a:xfrm>
            <a:off x="2819400" y="3429000"/>
            <a:ext cx="677228" cy="685800"/>
          </a:xfrm>
          <a:prstGeom prst="rect">
            <a:avLst/>
          </a:prstGeom>
          <a:noFill/>
        </p:spPr>
      </p:pic>
      <p:pic>
        <p:nvPicPr>
          <p:cNvPr id="18437" name="Picture 5" descr="C:\Documents and Settings\lapadmin\Local Settings\Temporary Internet Files\Content.IE5\MZ6SQUTC\MCj0436214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1" y="3200400"/>
            <a:ext cx="944466" cy="11057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858000" cy="990600"/>
          </a:xfrm>
        </p:spPr>
        <p:txBody>
          <a:bodyPr/>
          <a:lstStyle/>
          <a:p>
            <a:pPr algn="ctr"/>
            <a:r>
              <a:rPr lang="en-US" sz="3600" dirty="0" smtClean="0"/>
              <a:t>Phrase &amp; Clause Review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6934200" cy="4876800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Answer: </a:t>
            </a:r>
          </a:p>
          <a:p>
            <a:pPr lvl="1"/>
            <a:r>
              <a:rPr lang="en-US" sz="3600" dirty="0" smtClean="0"/>
              <a:t>Phrases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do not </a:t>
            </a:r>
            <a:r>
              <a:rPr lang="en-US" sz="2800" dirty="0" smtClean="0"/>
              <a:t>have both a </a:t>
            </a:r>
            <a:r>
              <a:rPr lang="en-US" sz="2800" u="sng" dirty="0" smtClean="0"/>
              <a:t>subject</a:t>
            </a:r>
            <a:r>
              <a:rPr lang="en-US" sz="2800" dirty="0" smtClean="0"/>
              <a:t> and a </a:t>
            </a:r>
            <a:r>
              <a:rPr lang="en-US" sz="2800" u="sng" dirty="0" smtClean="0"/>
              <a:t>verb</a:t>
            </a:r>
            <a:r>
              <a:rPr lang="en-US" sz="2800" dirty="0" smtClean="0"/>
              <a:t>…</a:t>
            </a:r>
          </a:p>
          <a:p>
            <a:pPr lvl="1">
              <a:buNone/>
            </a:pPr>
            <a:endParaRPr lang="en-US" sz="2800" dirty="0" smtClean="0"/>
          </a:p>
          <a:p>
            <a:pPr lvl="1"/>
            <a:r>
              <a:rPr lang="en-US" sz="3600" dirty="0" smtClean="0"/>
              <a:t>Clauses </a:t>
            </a:r>
            <a:r>
              <a:rPr lang="en-US" sz="2800" dirty="0" smtClean="0"/>
              <a:t>have </a:t>
            </a:r>
            <a:r>
              <a:rPr lang="en-US" sz="2800" dirty="0" smtClean="0">
                <a:solidFill>
                  <a:srgbClr val="FF0000"/>
                </a:solidFill>
              </a:rPr>
              <a:t>both</a:t>
            </a:r>
            <a:r>
              <a:rPr lang="en-US" sz="2800" dirty="0" smtClean="0"/>
              <a:t> a </a:t>
            </a:r>
            <a:r>
              <a:rPr lang="en-US" sz="2800" u="sng" dirty="0" smtClean="0"/>
              <a:t>subject</a:t>
            </a:r>
            <a:r>
              <a:rPr lang="en-US" sz="2800" dirty="0" smtClean="0"/>
              <a:t> and a </a:t>
            </a:r>
            <a:r>
              <a:rPr lang="en-US" sz="2800" u="sng" dirty="0" smtClean="0"/>
              <a:t>verb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705600" cy="609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  <a:latin typeface="Bookman Old Style" pitchFamily="18" charset="0"/>
              </a:rPr>
              <a:t>Phrase 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934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Prepositional:</a:t>
            </a:r>
            <a:r>
              <a:rPr lang="en-US" dirty="0" smtClean="0">
                <a:solidFill>
                  <a:schemeClr val="folHlink"/>
                </a:solidFill>
                <a:latin typeface="Times New Roman" pitchFamily="18" charset="0"/>
              </a:rPr>
              <a:t> 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4000" u="sng" dirty="0" smtClean="0">
                <a:solidFill>
                  <a:schemeClr val="folHlink"/>
                </a:solidFill>
                <a:latin typeface="Times New Roman" pitchFamily="18" charset="0"/>
              </a:rPr>
              <a:t>above</a:t>
            </a:r>
            <a:r>
              <a:rPr lang="en-US" sz="4000" dirty="0" smtClean="0">
                <a:solidFill>
                  <a:schemeClr val="folHlink"/>
                </a:solidFill>
                <a:latin typeface="Times New Roman" pitchFamily="18" charset="0"/>
              </a:rPr>
              <a:t> the clouds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4000" u="sng" dirty="0" smtClean="0">
                <a:solidFill>
                  <a:schemeClr val="folHlink"/>
                </a:solidFill>
                <a:latin typeface="Times New Roman" pitchFamily="18" charset="0"/>
              </a:rPr>
              <a:t>near</a:t>
            </a:r>
            <a:r>
              <a:rPr lang="en-US" sz="4000" dirty="0" smtClean="0">
                <a:solidFill>
                  <a:schemeClr val="folHlink"/>
                </a:solidFill>
                <a:latin typeface="Times New Roman" pitchFamily="18" charset="0"/>
              </a:rPr>
              <a:t> my house </a:t>
            </a:r>
          </a:p>
          <a:p>
            <a:pPr lvl="2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4000" u="sng" dirty="0" smtClean="0">
                <a:solidFill>
                  <a:schemeClr val="folHlink"/>
                </a:solidFill>
                <a:latin typeface="Times New Roman" pitchFamily="18" charset="0"/>
              </a:rPr>
              <a:t>along</a:t>
            </a:r>
            <a:r>
              <a:rPr lang="en-US" sz="4000" dirty="0" smtClean="0">
                <a:solidFill>
                  <a:schemeClr val="folHlink"/>
                </a:solidFill>
                <a:latin typeface="Times New Roman" pitchFamily="18" charset="0"/>
              </a:rPr>
              <a:t> the shore</a:t>
            </a:r>
          </a:p>
        </p:txBody>
      </p:sp>
      <p:pic>
        <p:nvPicPr>
          <p:cNvPr id="4101" name="Picture 5" descr="C:\Documents and Settings\lapadmin\Local Settings\Temporary Internet Files\Content.IE5\ZL71A09P\MCj0432591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114800"/>
            <a:ext cx="1828572" cy="1828572"/>
          </a:xfrm>
          <a:prstGeom prst="rect">
            <a:avLst/>
          </a:prstGeom>
          <a:noFill/>
        </p:spPr>
      </p:pic>
      <p:pic>
        <p:nvPicPr>
          <p:cNvPr id="7" name="Picture 5" descr="C:\Documents and Settings\lapadmin\Local Settings\Temporary Internet Files\Content.IE5\ZL71A09P\MCj0432591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5257800"/>
            <a:ext cx="1295400" cy="1295400"/>
          </a:xfrm>
          <a:prstGeom prst="rect">
            <a:avLst/>
          </a:prstGeom>
          <a:noFill/>
        </p:spPr>
      </p:pic>
      <p:pic>
        <p:nvPicPr>
          <p:cNvPr id="8" name="Picture 5" descr="C:\Documents and Settings\lapadmin\Local Settings\Temporary Internet Files\Content.IE5\ZL71A09P\MCj0432591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962400" y="4495800"/>
            <a:ext cx="1981428" cy="16761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705600" cy="609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  <a:latin typeface="Bookman Old Style" pitchFamily="18" charset="0"/>
              </a:rPr>
              <a:t>Phrase 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9342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Participial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:</a:t>
            </a:r>
            <a:r>
              <a:rPr lang="en-US" b="0" dirty="0" smtClean="0">
                <a:solidFill>
                  <a:srgbClr val="663300"/>
                </a:solidFill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200" u="sng" dirty="0" smtClean="0">
                <a:solidFill>
                  <a:srgbClr val="663300"/>
                </a:solidFill>
                <a:latin typeface="Verdana" pitchFamily="34" charset="0"/>
              </a:rPr>
              <a:t>leaving</a:t>
            </a:r>
            <a:r>
              <a:rPr lang="en-US" sz="3200" dirty="0" smtClean="0">
                <a:solidFill>
                  <a:srgbClr val="663300"/>
                </a:solidFill>
                <a:latin typeface="Verdana" pitchFamily="34" charset="0"/>
              </a:rPr>
              <a:t> work early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200" u="sng" dirty="0" smtClean="0">
                <a:solidFill>
                  <a:srgbClr val="663300"/>
                </a:solidFill>
                <a:latin typeface="Verdana" pitchFamily="34" charset="0"/>
              </a:rPr>
              <a:t>sleeping</a:t>
            </a:r>
            <a:r>
              <a:rPr lang="en-US" sz="3200" dirty="0" smtClean="0">
                <a:solidFill>
                  <a:srgbClr val="663300"/>
                </a:solidFill>
                <a:latin typeface="Verdana" pitchFamily="34" charset="0"/>
              </a:rPr>
              <a:t> until noon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200" u="sng" dirty="0" smtClean="0">
                <a:solidFill>
                  <a:srgbClr val="663300"/>
                </a:solidFill>
                <a:latin typeface="Verdana" pitchFamily="34" charset="0"/>
              </a:rPr>
              <a:t>celebrating</a:t>
            </a:r>
            <a:r>
              <a:rPr lang="en-US" sz="3200" dirty="0" smtClean="0">
                <a:solidFill>
                  <a:srgbClr val="663300"/>
                </a:solidFill>
                <a:latin typeface="Verdana" pitchFamily="34" charset="0"/>
              </a:rPr>
              <a:t> the holidays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Font typeface="Arial" pitchFamily="34" charset="0"/>
              <a:buChar char="•"/>
              <a:defRPr/>
            </a:pPr>
            <a:r>
              <a:rPr lang="en-US" sz="3200" u="sng" dirty="0" smtClean="0">
                <a:solidFill>
                  <a:srgbClr val="663300"/>
                </a:solidFill>
                <a:latin typeface="Verdana" pitchFamily="34" charset="0"/>
              </a:rPr>
              <a:t>filled</a:t>
            </a:r>
            <a:r>
              <a:rPr lang="en-US" sz="3200" dirty="0" smtClean="0">
                <a:solidFill>
                  <a:srgbClr val="663300"/>
                </a:solidFill>
                <a:latin typeface="Verdana" pitchFamily="34" charset="0"/>
              </a:rPr>
              <a:t> with liquid</a:t>
            </a:r>
            <a:r>
              <a:rPr lang="en-US" sz="4000" dirty="0" smtClean="0">
                <a:solidFill>
                  <a:srgbClr val="663300"/>
                </a:solidFill>
                <a:latin typeface="Verdana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endParaRPr lang="en-US" sz="4000" dirty="0" smtClean="0">
              <a:solidFill>
                <a:srgbClr val="663300"/>
              </a:solidFill>
              <a:latin typeface="Verdana" pitchFamily="34" charset="0"/>
            </a:endParaRPr>
          </a:p>
        </p:txBody>
      </p:sp>
      <p:pic>
        <p:nvPicPr>
          <p:cNvPr id="45059" name="Picture 3" descr="C:\Documents and Settings\lapadmin\Local Settings\Temporary Internet Files\Content.IE5\1AJXF0AR\MCPE0257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5181600"/>
            <a:ext cx="1447800" cy="1447800"/>
          </a:xfrm>
          <a:prstGeom prst="rect">
            <a:avLst/>
          </a:prstGeom>
          <a:noFill/>
        </p:spPr>
      </p:pic>
      <p:pic>
        <p:nvPicPr>
          <p:cNvPr id="45060" name="Picture 4" descr="C:\Documents and Settings\lapadmin\Local Settings\Temporary Internet Files\Content.IE5\C3UM4JZR\MCj043486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876800"/>
            <a:ext cx="1066657" cy="1066657"/>
          </a:xfrm>
          <a:prstGeom prst="rect">
            <a:avLst/>
          </a:prstGeom>
          <a:noFill/>
        </p:spPr>
      </p:pic>
      <p:pic>
        <p:nvPicPr>
          <p:cNvPr id="45061" name="Picture 5" descr="C:\Documents and Settings\lapadmin\Local Settings\Temporary Internet Files\Content.IE5\G1H75TGC\MCDD01086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5453204"/>
            <a:ext cx="4596143" cy="14047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705600" cy="609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  <a:latin typeface="Bookman Old Style" pitchFamily="18" charset="0"/>
              </a:rPr>
              <a:t>Phrase 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9342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sz="44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Infinitive:</a:t>
            </a:r>
            <a:r>
              <a:rPr lang="en-US" sz="44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walk</a:t>
            </a:r>
            <a:r>
              <a:rPr lang="en-US" dirty="0" smtClean="0"/>
              <a:t> the dog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play</a:t>
            </a:r>
            <a:r>
              <a:rPr lang="en-US" dirty="0" smtClean="0"/>
              <a:t> the piano 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u="sng" dirty="0" smtClean="0"/>
              <a:t> </a:t>
            </a:r>
            <a:r>
              <a:rPr lang="en-US" u="sng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watch</a:t>
            </a:r>
            <a:r>
              <a:rPr lang="en-US" dirty="0" smtClean="0"/>
              <a:t> our favorite TV show</a:t>
            </a:r>
          </a:p>
        </p:txBody>
      </p:sp>
      <p:pic>
        <p:nvPicPr>
          <p:cNvPr id="49153" name="Picture 1" descr="C:\Documents and Settings\lapadmin\Local Settings\Temporary Internet Files\Content.IE5\8X656UWU\MCAN01730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062681" cy="2035238"/>
          </a:xfrm>
          <a:prstGeom prst="rect">
            <a:avLst/>
          </a:prstGeom>
          <a:noFill/>
        </p:spPr>
      </p:pic>
      <p:pic>
        <p:nvPicPr>
          <p:cNvPr id="49155" name="Picture 3" descr="C:\Documents and Settings\lapadmin\Local Settings\Temporary Internet Files\Content.IE5\JXSXPC30\MCj0150855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4648200"/>
            <a:ext cx="1604772" cy="180776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38200"/>
            <a:ext cx="6705600" cy="609600"/>
          </a:xfrm>
          <a:solidFill>
            <a:schemeClr val="tx1"/>
          </a:solidFill>
        </p:spPr>
        <p:txBody>
          <a:bodyPr/>
          <a:lstStyle/>
          <a:p>
            <a:pPr algn="ctr" eaLnBrk="1" hangingPunct="1"/>
            <a:r>
              <a:rPr lang="en-US" sz="3600" smtClean="0">
                <a:solidFill>
                  <a:schemeClr val="bg1"/>
                </a:solidFill>
                <a:latin typeface="Bookman Old Style" pitchFamily="18" charset="0"/>
              </a:rPr>
              <a:t>Phrase Review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6934200" cy="52578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Noun Phrases:</a:t>
            </a:r>
            <a:r>
              <a:rPr lang="en-US" sz="3600" dirty="0" smtClean="0"/>
              <a:t> 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CC0000"/>
                </a:solidFill>
              </a:rPr>
              <a:t>blue</a:t>
            </a:r>
            <a:r>
              <a:rPr lang="en-US" dirty="0" smtClean="0"/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glass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smtClean="0">
                <a:solidFill>
                  <a:srgbClr val="CC0000"/>
                </a:solidFill>
              </a:rPr>
              <a:t>fifty wild</a:t>
            </a:r>
            <a:r>
              <a:rPr lang="en-US" dirty="0" smtClean="0"/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iguanas</a:t>
            </a:r>
          </a:p>
          <a:p>
            <a:pPr eaLnBrk="1" hangingPunct="1">
              <a:lnSpc>
                <a:spcPct val="200000"/>
              </a:lnSpc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a </a:t>
            </a:r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comfortable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bed</a:t>
            </a:r>
          </a:p>
        </p:txBody>
      </p:sp>
      <p:pic>
        <p:nvPicPr>
          <p:cNvPr id="48130" name="Picture 2" descr="C:\Documents and Settings\lapadmin\Local Settings\Temporary Internet Files\Content.IE5\G87JCOVZ\MCj039631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362200"/>
            <a:ext cx="884225" cy="914400"/>
          </a:xfrm>
          <a:prstGeom prst="rect">
            <a:avLst/>
          </a:prstGeom>
          <a:noFill/>
        </p:spPr>
      </p:pic>
      <p:pic>
        <p:nvPicPr>
          <p:cNvPr id="48131" name="Picture 3" descr="C:\Documents and Settings\lapadmin\Local Settings\Temporary Internet Files\Content.IE5\UC22UEEI\MCj04345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86200"/>
            <a:ext cx="1462435" cy="530225"/>
          </a:xfrm>
          <a:prstGeom prst="rect">
            <a:avLst/>
          </a:prstGeom>
          <a:noFill/>
        </p:spPr>
      </p:pic>
      <p:pic>
        <p:nvPicPr>
          <p:cNvPr id="48132" name="Picture 4" descr="C:\Documents and Settings\lapadmin\Local Settings\Temporary Internet Files\Content.IE5\UC22UEEI\MCj043455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83492" flipH="1">
            <a:off x="5514068" y="3584320"/>
            <a:ext cx="1752600" cy="682625"/>
          </a:xfrm>
          <a:prstGeom prst="rect">
            <a:avLst/>
          </a:prstGeom>
          <a:noFill/>
        </p:spPr>
      </p:pic>
      <p:pic>
        <p:nvPicPr>
          <p:cNvPr id="48133" name="Picture 5" descr="C:\Documents and Settings\lapadmin\Local Settings\Temporary Internet Files\Content.IE5\ZPNWC5S8\MCj021517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105400"/>
            <a:ext cx="1889911" cy="12818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6858000" cy="838200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Clause Review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9342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Independent/Main Clause: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(</a:t>
            </a:r>
            <a:r>
              <a:rPr lang="en-US" b="0" dirty="0" smtClean="0">
                <a:solidFill>
                  <a:srgbClr val="000099"/>
                </a:solidFill>
                <a:latin typeface="Impact" pitchFamily="34" charset="0"/>
              </a:rPr>
              <a:t>Sentence</a:t>
            </a:r>
            <a:r>
              <a:rPr lang="en-US" dirty="0" smtClean="0"/>
              <a:t>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b="0" dirty="0" smtClean="0"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b="0" dirty="0" smtClean="0">
                <a:latin typeface="Impact" pitchFamily="34" charset="0"/>
              </a:rPr>
              <a:t>Broccoli is my favorite food.</a:t>
            </a:r>
            <a:r>
              <a:rPr lang="en-US" sz="4000" dirty="0" smtClean="0">
                <a:latin typeface="Impact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  <a:latin typeface="Impact" pitchFamily="34" charset="0"/>
            </a:endParaRPr>
          </a:p>
        </p:txBody>
      </p:sp>
      <p:pic>
        <p:nvPicPr>
          <p:cNvPr id="3073" name="Picture 1" descr="C:\Documents and Settings\lapadmin\Local Settings\Temporary Internet Files\Content.IE5\2M3VC0LF\MCFD0014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4778">
            <a:off x="5867822" y="4824066"/>
            <a:ext cx="1035856" cy="1349253"/>
          </a:xfrm>
          <a:prstGeom prst="rect">
            <a:avLst/>
          </a:prstGeom>
          <a:noFill/>
        </p:spPr>
      </p:pic>
      <p:pic>
        <p:nvPicPr>
          <p:cNvPr id="5" name="Picture 1" descr="C:\Documents and Settings\lapadmin\Local Settings\Temporary Internet Files\Content.IE5\2M3VC0LF\MCFD0014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00283">
            <a:off x="4865262" y="5051863"/>
            <a:ext cx="1035856" cy="1349253"/>
          </a:xfrm>
          <a:prstGeom prst="rect">
            <a:avLst/>
          </a:prstGeom>
          <a:noFill/>
        </p:spPr>
      </p:pic>
      <p:pic>
        <p:nvPicPr>
          <p:cNvPr id="6" name="Picture 1" descr="C:\Documents and Settings\lapadmin\Local Settings\Temporary Internet Files\Content.IE5\2M3VC0LF\MCFD0014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274778">
            <a:off x="3715002" y="4704496"/>
            <a:ext cx="1229234" cy="1601137"/>
          </a:xfrm>
          <a:prstGeom prst="rect">
            <a:avLst/>
          </a:prstGeom>
          <a:noFill/>
        </p:spPr>
      </p:pic>
      <p:pic>
        <p:nvPicPr>
          <p:cNvPr id="7" name="Picture 1" descr="C:\Documents and Settings\lapadmin\Local Settings\Temporary Internet Files\Content.IE5\2M3VC0LF\MCFD00144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29270">
            <a:off x="3168965" y="4964412"/>
            <a:ext cx="1035856" cy="134925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6858000" cy="609600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b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Clause Review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9342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Dependent Clause</a:t>
            </a:r>
            <a:r>
              <a:rPr lang="en-US" dirty="0" smtClean="0"/>
              <a:t>: </a:t>
            </a:r>
          </a:p>
          <a:p>
            <a:pPr algn="ctr" eaLnBrk="1" hangingPunct="1">
              <a:lnSpc>
                <a:spcPct val="90000"/>
              </a:lnSpc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4400" i="1" u="sng" dirty="0" smtClean="0">
                <a:solidFill>
                  <a:schemeClr val="hlink"/>
                </a:solidFill>
                <a:latin typeface="Bookman Old Style" pitchFamily="18" charset="0"/>
              </a:rPr>
              <a:t>Because</a:t>
            </a:r>
            <a:r>
              <a:rPr lang="en-US" sz="4400" dirty="0" smtClean="0"/>
              <a:t> </a:t>
            </a:r>
            <a:r>
              <a:rPr lang="en-US" sz="4400" u="sng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broccoli</a:t>
            </a:r>
            <a:r>
              <a:rPr lang="en-US" sz="4400" dirty="0" smtClean="0"/>
              <a:t> </a:t>
            </a:r>
            <a:r>
              <a:rPr lang="en-US" sz="4400" u="sng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mpus Sans ITC" pitchFamily="82" charset="0"/>
              </a:rPr>
              <a:t>is</a:t>
            </a:r>
            <a:r>
              <a:rPr lang="en-US" sz="4400" dirty="0" smtClean="0"/>
              <a:t> my favorite food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685800"/>
            <a:ext cx="6858000" cy="838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Clause Review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53250" name="Picture 2" descr="C:\Documents and Settings\lapadmin\Local Settings\Temporary Internet Files\Content.IE5\WHL1DPRP\MCFD00146_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724400"/>
            <a:ext cx="1370956" cy="1807240"/>
          </a:xfrm>
          <a:prstGeom prst="rect">
            <a:avLst/>
          </a:prstGeom>
          <a:noFill/>
        </p:spPr>
      </p:pic>
      <p:sp>
        <p:nvSpPr>
          <p:cNvPr id="6" name="Heart 5"/>
          <p:cNvSpPr/>
          <p:nvPr/>
        </p:nvSpPr>
        <p:spPr bwMode="auto">
          <a:xfrm rot="1387134">
            <a:off x="4409019" y="4871456"/>
            <a:ext cx="448021" cy="425879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Heart 6"/>
          <p:cNvSpPr/>
          <p:nvPr/>
        </p:nvSpPr>
        <p:spPr bwMode="auto">
          <a:xfrm rot="19224506">
            <a:off x="2539698" y="4578125"/>
            <a:ext cx="428262" cy="472043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Heart 7"/>
          <p:cNvSpPr/>
          <p:nvPr/>
        </p:nvSpPr>
        <p:spPr bwMode="auto">
          <a:xfrm rot="18248290">
            <a:off x="2440151" y="5273570"/>
            <a:ext cx="448021" cy="425879"/>
          </a:xfrm>
          <a:prstGeom prst="hear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6858000" cy="609600"/>
          </a:xfrm>
          <a:solidFill>
            <a:schemeClr val="tx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en-US" b="0" smtClean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de Latin" pitchFamily="18" charset="0"/>
              </a:rPr>
              <a:t>Clause Review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6934200" cy="3962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None/>
              <a:defRPr/>
            </a:pP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Relative Clause:</a:t>
            </a:r>
            <a:r>
              <a:rPr lang="en-US" dirty="0" smtClean="0"/>
              <a:t> 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en-US" u="sng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en-US" sz="36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is my favorite food</a:t>
            </a:r>
            <a:endParaRPr lang="en-US" dirty="0" smtClean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54275" name="Picture 3" descr="C:\Documents and Settings\lapadmin\Local Settings\Temporary Internet Files\Content.IE5\ZL71A09P\MCj0232542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114800"/>
            <a:ext cx="2213572" cy="21486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19200" y="1066800"/>
            <a:ext cx="6477000" cy="1600200"/>
          </a:xfrm>
          <a:solidFill>
            <a:schemeClr val="tx1"/>
          </a:solidFill>
          <a:ln w="41275"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en-US" i="1" smtClean="0">
                <a:solidFill>
                  <a:schemeClr val="bg1"/>
                </a:solidFill>
                <a:latin typeface="Times New Roman" pitchFamily="18" charset="0"/>
              </a:rPr>
              <a:t>Be sure to know your phrases &amp; clauses!</a:t>
            </a: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858000" cy="533400"/>
          </a:xfrm>
        </p:spPr>
        <p:txBody>
          <a:bodyPr/>
          <a:lstStyle/>
          <a:p>
            <a:pPr eaLnBrk="1" hangingPunct="1"/>
            <a:r>
              <a:rPr lang="en-US" smtClean="0"/>
              <a:t>End of presentation. 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Documents and Settings\lapadmin\Local Settings\Temporary Internet Files\Content.IE5\WHL1DPRP\MPj0399275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14400"/>
            <a:ext cx="3581400" cy="28194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6477000" cy="3352800"/>
          </a:xfrm>
        </p:spPr>
        <p:txBody>
          <a:bodyPr>
            <a:normAutofit/>
          </a:bodyPr>
          <a:lstStyle/>
          <a:p>
            <a:pPr marL="1074738" eaLnBrk="1" hangingPunct="1">
              <a:buSzPct val="60000"/>
              <a:buNone/>
              <a:defRPr/>
            </a:pPr>
            <a:r>
              <a:rPr lang="en-US" sz="2200" dirty="0" smtClean="0"/>
              <a:t>during</a:t>
            </a:r>
            <a:r>
              <a:rPr lang="en-US" sz="2200" b="0" dirty="0" smtClean="0"/>
              <a:t> </a:t>
            </a:r>
            <a:r>
              <a:rPr lang="en-US" sz="2200" dirty="0" smtClean="0"/>
              <a:t>the </a:t>
            </a:r>
          </a:p>
          <a:p>
            <a:pPr marL="1074738" eaLnBrk="1" hangingPunct="1">
              <a:buSzPct val="60000"/>
              <a:buNone/>
              <a:defRPr/>
            </a:pPr>
            <a:r>
              <a:rPr lang="en-US" sz="2200" dirty="0" smtClean="0"/>
              <a:t>movie</a:t>
            </a:r>
          </a:p>
          <a:p>
            <a:pPr eaLnBrk="1" hangingPunct="1">
              <a:buSzPct val="60000"/>
              <a:buFont typeface="Wingdings" pitchFamily="2" charset="2"/>
              <a:buChar char="è"/>
              <a:defRPr/>
            </a:pPr>
            <a:endParaRPr lang="en-US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Char char="è"/>
              <a:defRPr/>
            </a:pPr>
            <a:endParaRPr lang="en-US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110038" eaLnBrk="1" hangingPunct="1">
              <a:buSzPct val="60000"/>
              <a:buFont typeface="Wingdings" pitchFamily="2" charset="2"/>
              <a:buChar char="è"/>
              <a:defRPr/>
            </a:pPr>
            <a:endParaRPr lang="en-US" dirty="0" smtClean="0">
              <a:solidFill>
                <a:srgbClr val="00CC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817938" indent="4763" eaLnBrk="1" hangingPunct="1">
              <a:buSzPct val="60000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about</a:t>
            </a:r>
            <a:r>
              <a:rPr lang="en-US" b="0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his messy room</a:t>
            </a:r>
          </a:p>
          <a:p>
            <a:pPr eaLnBrk="1" hangingPunct="1">
              <a:buSzPct val="60000"/>
              <a:buFont typeface="Wingdings" pitchFamily="2" charset="2"/>
              <a:buChar char="è"/>
              <a:defRPr/>
            </a:pPr>
            <a:endParaRPr lang="en-US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SzPct val="60000"/>
              <a:buFont typeface="Wingdings" pitchFamily="2" charset="2"/>
              <a:buChar char="è"/>
              <a:defRPr/>
            </a:pPr>
            <a:endParaRPr lang="en-US" dirty="0" smtClean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09800" y="5181600"/>
            <a:ext cx="5029200" cy="1295400"/>
          </a:xfrm>
        </p:spPr>
        <p:txBody>
          <a:bodyPr/>
          <a:lstStyle/>
          <a:p>
            <a:pPr marL="55563" indent="-55563">
              <a:buNone/>
            </a:pP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around</a:t>
            </a:r>
            <a:r>
              <a:rPr lang="en-US" b="0" u="sng" dirty="0" smtClean="0"/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track</a:t>
            </a:r>
            <a:r>
              <a:rPr lang="en-US" b="0" dirty="0" smtClean="0"/>
              <a:t> and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near</a:t>
            </a:r>
            <a:r>
              <a:rPr lang="en-US" b="0" u="sng" dirty="0" smtClean="0"/>
              <a:t> </a:t>
            </a:r>
            <a:r>
              <a:rPr lang="en-US" u="sng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the field</a:t>
            </a:r>
          </a:p>
          <a:p>
            <a:endParaRPr lang="en-US" dirty="0"/>
          </a:p>
        </p:txBody>
      </p:sp>
      <p:pic>
        <p:nvPicPr>
          <p:cNvPr id="1027" name="Picture 3" descr="http://www.boston.com/yourlife/family/blog/messy%20ro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2438400" cy="18426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29" name="Picture 5" descr="C:\Documents and Settings\lapadmin\Local Settings\Temporary Internet Files\Content.IE5\MHXK9XXC\MCj021597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153708"/>
            <a:ext cx="1219200" cy="2355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38200" y="0"/>
            <a:ext cx="6858000" cy="6858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1: Prepositional Phrase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533400"/>
            <a:ext cx="6553200" cy="9144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2: Participial Phrase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6934200" cy="495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b="0" dirty="0" smtClean="0"/>
              <a:t>participle</a:t>
            </a:r>
            <a:r>
              <a:rPr lang="en-US" dirty="0" smtClean="0"/>
              <a:t> is a verb 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used as another part of speech.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eaLnBrk="1" hangingPunct="1">
              <a:buFont typeface="Webdings" pitchFamily="18" charset="2"/>
              <a:buChar char="N"/>
              <a:defRPr/>
            </a:pPr>
            <a:r>
              <a:rPr lang="en-US" u="sng" dirty="0" smtClean="0">
                <a:solidFill>
                  <a:srgbClr val="FF0000"/>
                </a:solidFill>
              </a:rPr>
              <a:t>Participles are easy to recognize: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they end in –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ing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or –ed.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lvl="1" eaLnBrk="1" hangingPunct="1">
              <a:buClr>
                <a:srgbClr val="663300"/>
              </a:buClr>
              <a:buFont typeface="Wingdings" pitchFamily="2" charset="2"/>
              <a:buChar char="è"/>
              <a:defRPr/>
            </a:pPr>
            <a:r>
              <a:rPr lang="en-US" i="1" dirty="0" smtClean="0">
                <a:latin typeface="Times New Roman" pitchFamily="18" charset="0"/>
              </a:rPr>
              <a:t>For example: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running</a:t>
            </a:r>
            <a:r>
              <a:rPr lang="en-US" dirty="0" smtClean="0"/>
              <a:t> water, 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baked</a:t>
            </a:r>
            <a:r>
              <a:rPr lang="en-US" dirty="0" smtClean="0"/>
              <a:t> apples, 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loving</a:t>
            </a:r>
            <a:r>
              <a:rPr lang="en-US" dirty="0" smtClean="0"/>
              <a:t> husband, </a:t>
            </a:r>
            <a:r>
              <a:rPr lang="en-US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loaded</a:t>
            </a:r>
            <a:r>
              <a:rPr lang="en-US" dirty="0" smtClean="0"/>
              <a:t> gun, etc…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390900" cy="51816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looking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smtClean="0"/>
              <a:t>closely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</a:p>
          <a:p>
            <a:pPr marL="342900" lvl="1" indent="-342900">
              <a:buNone/>
            </a:pP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buNone/>
            </a:pP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buFontTx/>
              <a:buChar char="•"/>
            </a:pP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buFontTx/>
              <a:buChar char="•"/>
            </a:pP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buFontTx/>
              <a:buChar char="•"/>
            </a:pPr>
            <a:endParaRPr lang="en-US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42900" lvl="1" indent="-342900">
              <a:buFontTx/>
              <a:buChar char="•"/>
            </a:pPr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staying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smtClean="0"/>
              <a:t>up all night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29100" y="1524000"/>
            <a:ext cx="3390900" cy="5029200"/>
          </a:xfr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studying</a:t>
            </a:r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u="sng" dirty="0" smtClean="0"/>
              <a:t>the History book</a:t>
            </a:r>
            <a:endParaRPr lang="en-US" u="sng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6858000" cy="990600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2: Participial Phrase</a:t>
            </a:r>
            <a:b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</a:br>
            <a:r>
              <a:rPr lang="en-US" sz="4000" i="1" dirty="0" smtClean="0">
                <a:latin typeface="Times New Roman" pitchFamily="18" charset="0"/>
              </a:rPr>
              <a:t>More examples:</a:t>
            </a:r>
            <a:r>
              <a:rPr lang="en-US" sz="4000" dirty="0" smtClean="0">
                <a:solidFill>
                  <a:srgbClr val="0070C0"/>
                </a:solidFill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 </a:t>
            </a:r>
          </a:p>
        </p:txBody>
      </p:sp>
      <p:pic>
        <p:nvPicPr>
          <p:cNvPr id="34818" name="Picture 2" descr="C:\Documents and Settings\lapadmin\Local Settings\Temporary Internet Files\Content.IE5\YVYIABQI\MCj0431645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1981200" cy="1981200"/>
          </a:xfrm>
          <a:prstGeom prst="rect">
            <a:avLst/>
          </a:prstGeom>
          <a:noFill/>
        </p:spPr>
      </p:pic>
      <p:pic>
        <p:nvPicPr>
          <p:cNvPr id="34819" name="Picture 3" descr="C:\Documents and Settings\lapadmin\Local Settings\Temporary Internet Files\Content.IE5\ZPNWC5S8\MCj0434419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029200"/>
            <a:ext cx="1803400" cy="1320800"/>
          </a:xfrm>
          <a:prstGeom prst="rect">
            <a:avLst/>
          </a:prstGeom>
          <a:noFill/>
        </p:spPr>
      </p:pic>
      <p:pic>
        <p:nvPicPr>
          <p:cNvPr id="34821" name="Picture 5" descr="C:\Documents and Settings\lapadmin\Local Settings\Temporary Internet Files\Content.IE5\ZL71A09P\MPj040097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667000"/>
            <a:ext cx="2504661" cy="31315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04800"/>
            <a:ext cx="6858000" cy="609600"/>
          </a:xfrm>
          <a:solidFill>
            <a:srgbClr val="FF33CC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3: Infinitive Phrase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6934200" cy="548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sz="3200" dirty="0" smtClean="0"/>
              <a:t> + </a:t>
            </a:r>
            <a:r>
              <a:rPr lang="en-US" sz="3200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verb</a:t>
            </a:r>
            <a:r>
              <a:rPr lang="en-US" sz="3200" dirty="0" smtClean="0"/>
              <a:t> = Infinitive phrase</a:t>
            </a:r>
          </a:p>
          <a:p>
            <a:pPr eaLnBrk="1" hangingPunct="1">
              <a:defRPr/>
            </a:pPr>
            <a:r>
              <a:rPr lang="en-US" sz="3200" i="1" dirty="0" smtClean="0">
                <a:latin typeface="Times New Roman" pitchFamily="18" charset="0"/>
              </a:rPr>
              <a:t>If you have ever studied a foreign language, you might remember that verbs are always studied w/the </a:t>
            </a:r>
            <a:r>
              <a:rPr lang="en-US" sz="3200" i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infinitive</a:t>
            </a:r>
            <a:r>
              <a:rPr lang="en-US" sz="3200" i="1" dirty="0" smtClean="0">
                <a:latin typeface="Times New Roman" pitchFamily="18" charset="0"/>
              </a:rPr>
              <a:t> first:</a:t>
            </a:r>
            <a:r>
              <a:rPr lang="en-US" i="1" dirty="0" smtClean="0">
                <a:latin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600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sz="3600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sz="3600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love</a:t>
            </a:r>
            <a:r>
              <a:rPr lang="en-US" b="0" u="sng" dirty="0" smtClean="0"/>
              <a:t> </a:t>
            </a:r>
            <a:r>
              <a:rPr lang="en-US" sz="1800" b="0" u="sng" dirty="0" smtClean="0"/>
              <a:t>(the infinitive form)</a:t>
            </a:r>
          </a:p>
          <a:p>
            <a:pPr eaLnBrk="1" hangingPunct="1">
              <a:defRPr/>
            </a:pPr>
            <a:endParaRPr lang="en-US" sz="1800" b="0" u="sng" dirty="0" smtClean="0">
              <a:sym typeface="Wingdings" pitchFamily="2" charset="2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133600" y="4495800"/>
            <a:ext cx="23622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I love</a:t>
            </a:r>
          </a:p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you love</a:t>
            </a:r>
          </a:p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he/she/it loves</a:t>
            </a:r>
            <a:endParaRPr lang="en-US" sz="2400">
              <a:latin typeface="Arial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876800" y="44958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we love</a:t>
            </a:r>
          </a:p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you love</a:t>
            </a:r>
          </a:p>
          <a:p>
            <a:pPr lvl="1" eaLnBrk="1" hangingPunct="1"/>
            <a:r>
              <a:rPr lang="en-US" sz="2400">
                <a:latin typeface="Arial" charset="0"/>
                <a:sym typeface="Wingdings" pitchFamily="2" charset="2"/>
              </a:rPr>
              <a:t>they love</a:t>
            </a:r>
            <a:endParaRPr lang="en-US" sz="2400">
              <a:latin typeface="Arial" charset="0"/>
            </a:endParaRPr>
          </a:p>
        </p:txBody>
      </p:sp>
      <p:pic>
        <p:nvPicPr>
          <p:cNvPr id="16388" name="Picture 4" descr="C:\Documents and Settings\lapadmin\Local Settings\Temporary Internet Files\Content.IE5\1AJXF0AR\MCj0436240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603503">
            <a:off x="1165572" y="4162482"/>
            <a:ext cx="1010148" cy="939673"/>
          </a:xfrm>
          <a:prstGeom prst="rect">
            <a:avLst/>
          </a:prstGeom>
          <a:noFill/>
        </p:spPr>
      </p:pic>
      <p:pic>
        <p:nvPicPr>
          <p:cNvPr id="16389" name="Picture 5" descr="C:\Documents and Settings\lapadmin\Local Settings\Temporary Internet Files\Content.IE5\WHL1DPRP\MCj0436244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46918">
            <a:off x="1088612" y="5304158"/>
            <a:ext cx="1015864" cy="944990"/>
          </a:xfrm>
          <a:prstGeom prst="rect">
            <a:avLst/>
          </a:prstGeom>
          <a:noFill/>
        </p:spPr>
      </p:pic>
      <p:pic>
        <p:nvPicPr>
          <p:cNvPr id="16390" name="Picture 6" descr="C:\Documents and Settings\lapadmin\Local Settings\Temporary Internet Files\Content.IE5\86PG0D27\MCj0436179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5486400"/>
            <a:ext cx="914286" cy="8888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6858000" cy="609600"/>
          </a:xfrm>
          <a:solidFill>
            <a:srgbClr val="FF33CC"/>
          </a:solidFill>
          <a:ln>
            <a:solidFill>
              <a:srgbClr val="000000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3: Infinitive Phrase </a:t>
            </a:r>
            <a:r>
              <a:rPr lang="en-US" sz="2000" smtClean="0">
                <a:effectLst>
                  <a:outerShdw blurRad="38100" dist="38100" dir="2700000" algn="tl">
                    <a:srgbClr val="FFFFFF"/>
                  </a:outerShdw>
                </a:effectLst>
                <a:latin typeface="Bookman Old Style" pitchFamily="18" charset="0"/>
              </a:rPr>
              <a:t>cont’d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6934200" cy="5257800"/>
          </a:xfrm>
        </p:spPr>
        <p:txBody>
          <a:bodyPr/>
          <a:lstStyle/>
          <a:p>
            <a:pPr eaLnBrk="1" hangingPunct="1">
              <a:defRPr/>
            </a:pP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Infinitive phrases</a:t>
            </a:r>
            <a:r>
              <a:rPr lang="en-US" dirty="0" smtClean="0"/>
              <a:t> begin with the infinitive form of the verb</a:t>
            </a:r>
          </a:p>
          <a:p>
            <a:pPr algn="ctr" eaLnBrk="1" hangingPunct="1">
              <a:defRPr/>
            </a:pPr>
            <a:r>
              <a:rPr lang="en-US" sz="3600" u="sng" dirty="0" smtClean="0">
                <a:latin typeface="Brush Script MT" pitchFamily="66" charset="0"/>
              </a:rPr>
              <a:t>Examples</a:t>
            </a:r>
            <a:r>
              <a:rPr lang="en-US" sz="3600" dirty="0" smtClean="0">
                <a:latin typeface="Brush Script MT" pitchFamily="66" charset="0"/>
              </a:rPr>
              <a:t>:</a:t>
            </a:r>
            <a:r>
              <a:rPr lang="en-US" dirty="0" smtClean="0"/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run</a:t>
            </a:r>
            <a:r>
              <a:rPr lang="en-US" dirty="0" smtClean="0"/>
              <a:t> a mile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start</a:t>
            </a:r>
            <a:r>
              <a:rPr lang="en-US" dirty="0" smtClean="0"/>
              <a:t> over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</a:t>
            </a:r>
            <a:r>
              <a:rPr lang="en-US" u="sng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  <a:r>
              <a:rPr lang="en-US" dirty="0" smtClean="0"/>
              <a:t> homework all night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win</a:t>
            </a:r>
            <a:r>
              <a:rPr lang="en-US" dirty="0" smtClean="0"/>
              <a:t> the contest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</a:t>
            </a:r>
            <a:r>
              <a:rPr lang="en-US" u="sng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wake</a:t>
            </a:r>
            <a:r>
              <a:rPr lang="en-US" dirty="0" smtClean="0"/>
              <a:t> up early</a:t>
            </a:r>
          </a:p>
        </p:txBody>
      </p:sp>
      <p:pic>
        <p:nvPicPr>
          <p:cNvPr id="15363" name="Picture 3" descr="See full 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62894"/>
            <a:ext cx="962025" cy="999506"/>
          </a:xfrm>
          <a:prstGeom prst="rect">
            <a:avLst/>
          </a:prstGeom>
          <a:noFill/>
        </p:spPr>
      </p:pic>
      <p:pic>
        <p:nvPicPr>
          <p:cNvPr id="15364" name="Picture 4" descr="C:\Documents and Settings\lapadmin\Local Settings\Temporary Internet Files\Content.IE5\1AJXF0AR\MCj0234047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410200"/>
            <a:ext cx="1295400" cy="107537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Berrylishious design 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errylishious design 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errylishiou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rrylishiou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rrylishiou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1738</TotalTime>
  <Words>1028</Words>
  <Application>Microsoft Office PowerPoint</Application>
  <PresentationFormat>On-screen Show (4:3)</PresentationFormat>
  <Paragraphs>223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Berrylishious design template</vt:lpstr>
      <vt:lpstr>Phrases &amp; Clauses</vt:lpstr>
      <vt:lpstr>The main difference:</vt:lpstr>
      <vt:lpstr>PHRASES: 4 Types </vt:lpstr>
      <vt:lpstr>1: Prepositional Phrase</vt:lpstr>
      <vt:lpstr>Slide 5</vt:lpstr>
      <vt:lpstr>2: Participial Phrase </vt:lpstr>
      <vt:lpstr>2: Participial Phrase More examples:  </vt:lpstr>
      <vt:lpstr>3: Infinitive Phrase</vt:lpstr>
      <vt:lpstr>3: Infinitive Phrase cont’d</vt:lpstr>
      <vt:lpstr>4: Noun Phrases</vt:lpstr>
      <vt:lpstr>Now for a small warning…</vt:lpstr>
      <vt:lpstr>One word can make phrases a little tricky: </vt:lpstr>
      <vt:lpstr>The tricky “to”</vt:lpstr>
      <vt:lpstr>CAUTION--Don’t mix these up!</vt:lpstr>
      <vt:lpstr>Clauses:   3 types</vt:lpstr>
      <vt:lpstr>Independent Clause (aka: SENTENCE or MAIN CLAUSE) </vt:lpstr>
      <vt:lpstr>Independent Clause </vt:lpstr>
      <vt:lpstr>dependent Clause (aka: the ”Cliffhanger”) </vt:lpstr>
      <vt:lpstr>Dependent Clause</vt:lpstr>
      <vt:lpstr>Dependent Clause</vt:lpstr>
      <vt:lpstr>Dependent Clauses</vt:lpstr>
      <vt:lpstr>Dependent Clauses</vt:lpstr>
      <vt:lpstr>Dependent Clauses</vt:lpstr>
      <vt:lpstr>Dependent Clauses</vt:lpstr>
      <vt:lpstr>Dependent Clauses</vt:lpstr>
      <vt:lpstr>Examples of Dependent Clauses</vt:lpstr>
      <vt:lpstr>Examples of Dependent Clauses</vt:lpstr>
      <vt:lpstr>Examples of Dependent Clauses</vt:lpstr>
      <vt:lpstr>Relative Clause   (who, Which, That ) </vt:lpstr>
      <vt:lpstr>Relative Clauses</vt:lpstr>
      <vt:lpstr>Relative Clauses</vt:lpstr>
      <vt:lpstr>Relative Clauses</vt:lpstr>
      <vt:lpstr>Now for another small warning…</vt:lpstr>
      <vt:lpstr>2 words can make clauses a little tricky: </vt:lpstr>
      <vt:lpstr>CAUTION--Don’t mix these up!</vt:lpstr>
      <vt:lpstr>CAUTION--Don’t mix these up!</vt:lpstr>
      <vt:lpstr>CAUTION--Don’t mix these up!</vt:lpstr>
      <vt:lpstr>Phrase &amp; Clause Review</vt:lpstr>
      <vt:lpstr>Phrase &amp; Clause Review</vt:lpstr>
      <vt:lpstr>Phrase &amp; Clause Review</vt:lpstr>
      <vt:lpstr>Phrase Review</vt:lpstr>
      <vt:lpstr>Phrase Review</vt:lpstr>
      <vt:lpstr>Phrase Review</vt:lpstr>
      <vt:lpstr>Phrase Review</vt:lpstr>
      <vt:lpstr>Clause Review</vt:lpstr>
      <vt:lpstr>Clause Review</vt:lpstr>
      <vt:lpstr>Clause Review</vt:lpstr>
      <vt:lpstr>Be sure to know your phrases &amp; clauses!</vt:lpstr>
    </vt:vector>
  </TitlesOfParts>
  <Company>Tidewater Community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Phrases &amp; Clauses</dc:title>
  <dc:creator>4dm1n1str4t0r</dc:creator>
  <cp:lastModifiedBy>lapadmin</cp:lastModifiedBy>
  <cp:revision>14</cp:revision>
  <dcterms:created xsi:type="dcterms:W3CDTF">2007-08-31T16:35:43Z</dcterms:created>
  <dcterms:modified xsi:type="dcterms:W3CDTF">2010-01-25T18:39:52Z</dcterms:modified>
</cp:coreProperties>
</file>